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3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5" r:id="rId39"/>
    <p:sldId id="298" r:id="rId40"/>
    <p:sldId id="297" r:id="rId41"/>
    <p:sldId id="296" r:id="rId42"/>
    <p:sldId id="309" r:id="rId43"/>
    <p:sldId id="299" r:id="rId44"/>
    <p:sldId id="300" r:id="rId45"/>
    <p:sldId id="301" r:id="rId46"/>
    <p:sldId id="302" r:id="rId47"/>
    <p:sldId id="303" r:id="rId48"/>
    <p:sldId id="305" r:id="rId49"/>
    <p:sldId id="304" r:id="rId50"/>
    <p:sldId id="306" r:id="rId51"/>
    <p:sldId id="307" r:id="rId52"/>
    <p:sldId id="310" r:id="rId53"/>
    <p:sldId id="308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3" r:id="rId65"/>
    <p:sldId id="324" r:id="rId66"/>
    <p:sldId id="321" r:id="rId67"/>
    <p:sldId id="325" r:id="rId68"/>
    <p:sldId id="322" r:id="rId69"/>
    <p:sldId id="327" r:id="rId70"/>
    <p:sldId id="32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73FB-2D72-9945-BF45-5347690BB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3C615-989D-9D44-8501-FCE01FCED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E5F24-53F9-054C-A9F8-3DCFACAB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77F7B1-4E55-4D1C-B2D3-836A5640D5C6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E7FB8-C70E-584A-A086-8852BD63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5C156-1A78-7A4C-AB86-BCA1B178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59FC4-F182-4D62-B4CA-A02F5C83B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7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4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77F7B1-4E55-4D1C-B2D3-836A5640D5C6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59FC4-F182-4D62-B4CA-A02F5C83B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6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F7B1-4E55-4D1C-B2D3-836A5640D5C6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9FC4-F182-4D62-B4CA-A02F5C83B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3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384" y="609600"/>
            <a:ext cx="9565216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537700" y="6386513"/>
            <a:ext cx="2540000" cy="3873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Chapter 5-</a:t>
            </a:r>
            <a:fld id="{B25D57E3-32F9-41F0-BB26-DB077A011C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11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F7B1-4E55-4D1C-B2D3-836A5640D5C6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59FC4-F182-4D62-B4CA-A02F5C83B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2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C0DC26-5D78-6140-BF89-41378C4365C1}"/>
              </a:ext>
            </a:extLst>
          </p:cNvPr>
          <p:cNvSpPr/>
          <p:nvPr/>
        </p:nvSpPr>
        <p:spPr>
          <a:xfrm>
            <a:off x="98853" y="86497"/>
            <a:ext cx="11998411" cy="6685005"/>
          </a:xfrm>
          <a:prstGeom prst="rect">
            <a:avLst/>
          </a:prstGeom>
          <a:noFill/>
          <a:ln w="28575">
            <a:solidFill>
              <a:srgbClr val="46B0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EF86C0-A360-484B-B595-7CC69137B5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813" r="7454"/>
          <a:stretch/>
        </p:blipFill>
        <p:spPr>
          <a:xfrm>
            <a:off x="10718090" y="127821"/>
            <a:ext cx="1336257" cy="5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github.com/users/%7bUSER_NAME%7d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FE0B-15E0-468B-AFAF-1B5209DA5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Scrapping GitHub website data and knowledge graph creation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0DBFB-F1F7-404A-B105-BA916E35E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Chandan Sharma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581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AA40F98A-7C6D-4EAC-B411-24D22DCC8651}"/>
              </a:ext>
            </a:extLst>
          </p:cNvPr>
          <p:cNvSpPr txBox="1">
            <a:spLocks/>
          </p:cNvSpPr>
          <p:nvPr/>
        </p:nvSpPr>
        <p:spPr>
          <a:xfrm>
            <a:off x="2494626" y="194493"/>
            <a:ext cx="7705816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Why Graph and Graph Databases ?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2BC29-4DBE-451F-B268-2B11A2DE7F47}"/>
              </a:ext>
            </a:extLst>
          </p:cNvPr>
          <p:cNvSpPr txBox="1"/>
          <p:nvPr/>
        </p:nvSpPr>
        <p:spPr>
          <a:xfrm>
            <a:off x="985421" y="1500326"/>
            <a:ext cx="981278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Graphs provide a natural and intuitive way of modeling highly connected data.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can be modeled as humans think of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example,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 user </a:t>
            </a:r>
            <a:r>
              <a:rPr lang="en-US" sz="2800" b="1" i="1" dirty="0"/>
              <a:t>contributed to</a:t>
            </a:r>
            <a:r>
              <a:rPr lang="en-US" sz="2800" i="1" dirty="0"/>
              <a:t> </a:t>
            </a:r>
            <a:r>
              <a:rPr lang="en-US" sz="2800" dirty="0"/>
              <a:t>a repository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 repository </a:t>
            </a:r>
            <a:r>
              <a:rPr lang="en-US" sz="2800" b="1" i="1" dirty="0"/>
              <a:t>is part of</a:t>
            </a:r>
            <a:r>
              <a:rPr lang="en-US" sz="2800" dirty="0"/>
              <a:t> a theme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 database solutions such as Neo4j provide means to store data as a graph.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modeling data as a graph we can use powerful graph algorithms such as community detection, centrality detection for data analysis. </a:t>
            </a:r>
          </a:p>
        </p:txBody>
      </p:sp>
    </p:spTree>
    <p:extLst>
      <p:ext uri="{BB962C8B-B14F-4D97-AF65-F5344CB8AC3E}">
        <p14:creationId xmlns:p14="http://schemas.microsoft.com/office/powerpoint/2010/main" val="375086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7965990-E161-467E-9100-FD27AFFEB80F}"/>
              </a:ext>
            </a:extLst>
          </p:cNvPr>
          <p:cNvSpPr txBox="1">
            <a:spLocks/>
          </p:cNvSpPr>
          <p:nvPr/>
        </p:nvSpPr>
        <p:spPr>
          <a:xfrm>
            <a:off x="2086253" y="238881"/>
            <a:ext cx="8238478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GitHub graph database : Our end goal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6AD3C-2516-402B-B11F-5F5BB9C36C1B}"/>
              </a:ext>
            </a:extLst>
          </p:cNvPr>
          <p:cNvSpPr txBox="1"/>
          <p:nvPr/>
        </p:nvSpPr>
        <p:spPr>
          <a:xfrm>
            <a:off x="118521" y="1216242"/>
            <a:ext cx="508690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the end of this project we wish to: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a GitHub graph database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graph database is based on </a:t>
            </a:r>
            <a:r>
              <a:rPr lang="en-US" sz="2800" b="1" i="1" u="sng" dirty="0"/>
              <a:t>Labeled Property Graph Data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 this graph we have meta data stored inside nodes and edges as Key-Value pairs.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1D77C-A291-4559-AD1B-5C90897A9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67" y="827311"/>
            <a:ext cx="6944551" cy="59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4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0F19D5B-1B07-4D42-A513-C184A98C2449}"/>
              </a:ext>
            </a:extLst>
          </p:cNvPr>
          <p:cNvSpPr txBox="1">
            <a:spLocks/>
          </p:cNvSpPr>
          <p:nvPr/>
        </p:nvSpPr>
        <p:spPr>
          <a:xfrm>
            <a:off x="3477087" y="327658"/>
            <a:ext cx="5237825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Software architecture</a:t>
            </a:r>
            <a:endParaRPr lang="en-IN" sz="4000" b="1" dirty="0"/>
          </a:p>
        </p:txBody>
      </p:sp>
      <p:pic>
        <p:nvPicPr>
          <p:cNvPr id="3" name="Picture Placeholder 5" descr="Github - Online LaTeX Editor Overleaf — Mozilla Firefox">
            <a:extLst>
              <a:ext uri="{FF2B5EF4-FFF2-40B4-BE49-F238E27FC236}">
                <a16:creationId xmlns:a16="http://schemas.microsoft.com/office/drawing/2014/main" id="{129254BE-BD0E-41DC-A879-D583CA8A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1663" y="825623"/>
            <a:ext cx="7142900" cy="3431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01A60-26A6-4EF0-BB46-8569A3E287B6}"/>
              </a:ext>
            </a:extLst>
          </p:cNvPr>
          <p:cNvSpPr txBox="1"/>
          <p:nvPr/>
        </p:nvSpPr>
        <p:spPr>
          <a:xfrm>
            <a:off x="1162975" y="4471014"/>
            <a:ext cx="96677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order to create this project we will use the Extract-Transform-load design pattern.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diagram shows the flow of the software by using an UML Data Flow Diagram.</a:t>
            </a:r>
          </a:p>
        </p:txBody>
      </p:sp>
    </p:spTree>
    <p:extLst>
      <p:ext uri="{BB962C8B-B14F-4D97-AF65-F5344CB8AC3E}">
        <p14:creationId xmlns:p14="http://schemas.microsoft.com/office/powerpoint/2010/main" val="182965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0F19D5B-1B07-4D42-A513-C184A98C2449}"/>
              </a:ext>
            </a:extLst>
          </p:cNvPr>
          <p:cNvSpPr txBox="1">
            <a:spLocks/>
          </p:cNvSpPr>
          <p:nvPr/>
        </p:nvSpPr>
        <p:spPr>
          <a:xfrm>
            <a:off x="3477087" y="327658"/>
            <a:ext cx="5237825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Software architecture</a:t>
            </a:r>
            <a:endParaRPr lang="en-IN" sz="4000" b="1" dirty="0"/>
          </a:p>
        </p:txBody>
      </p:sp>
      <p:pic>
        <p:nvPicPr>
          <p:cNvPr id="3" name="Picture Placeholder 5" descr="Github - Online LaTeX Editor Overleaf — Mozilla Firefox">
            <a:extLst>
              <a:ext uri="{FF2B5EF4-FFF2-40B4-BE49-F238E27FC236}">
                <a16:creationId xmlns:a16="http://schemas.microsoft.com/office/drawing/2014/main" id="{129254BE-BD0E-41DC-A879-D583CA8A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1663" y="825623"/>
            <a:ext cx="7142900" cy="3431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01A60-26A6-4EF0-BB46-8569A3E287B6}"/>
              </a:ext>
            </a:extLst>
          </p:cNvPr>
          <p:cNvSpPr txBox="1"/>
          <p:nvPr/>
        </p:nvSpPr>
        <p:spPr>
          <a:xfrm>
            <a:off x="1162975" y="4257135"/>
            <a:ext cx="96677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first stage is the </a:t>
            </a:r>
            <a:r>
              <a:rPr lang="en-US" sz="2800" b="1" i="1" u="sng" dirty="0"/>
              <a:t>Extract module </a:t>
            </a:r>
            <a:r>
              <a:rPr lang="en-US" sz="2800" dirty="0"/>
              <a:t>which is used to obtain data from GitHub website.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input is an </a:t>
            </a:r>
            <a:r>
              <a:rPr lang="en-US" sz="2800" b="1" i="1" u="sng" dirty="0"/>
              <a:t>HTML document </a:t>
            </a:r>
            <a:r>
              <a:rPr lang="en-US" sz="2800" dirty="0"/>
              <a:t>and the </a:t>
            </a:r>
            <a:r>
              <a:rPr lang="en-US" sz="2800" b="1" i="1" u="sng" dirty="0"/>
              <a:t>extract module </a:t>
            </a:r>
            <a:r>
              <a:rPr lang="en-US" sz="2800" dirty="0"/>
              <a:t>has two important components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i="1" dirty="0" err="1"/>
              <a:t>Parse_BS</a:t>
            </a:r>
            <a:r>
              <a:rPr lang="en-US" sz="2800" b="1" i="1" dirty="0"/>
              <a:t> </a:t>
            </a:r>
            <a:r>
              <a:rPr lang="en-US" sz="2800" dirty="0"/>
              <a:t>and </a:t>
            </a:r>
            <a:r>
              <a:rPr lang="en-US" sz="2800" b="1" i="1" dirty="0"/>
              <a:t>Repository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423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0F19D5B-1B07-4D42-A513-C184A98C2449}"/>
              </a:ext>
            </a:extLst>
          </p:cNvPr>
          <p:cNvSpPr txBox="1">
            <a:spLocks/>
          </p:cNvSpPr>
          <p:nvPr/>
        </p:nvSpPr>
        <p:spPr>
          <a:xfrm>
            <a:off x="3477087" y="327658"/>
            <a:ext cx="5237825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Software architecture</a:t>
            </a:r>
            <a:endParaRPr lang="en-IN" sz="4000" b="1" dirty="0"/>
          </a:p>
        </p:txBody>
      </p:sp>
      <p:pic>
        <p:nvPicPr>
          <p:cNvPr id="3" name="Picture Placeholder 5" descr="Github - Online LaTeX Editor Overleaf — Mozilla Firefox">
            <a:extLst>
              <a:ext uri="{FF2B5EF4-FFF2-40B4-BE49-F238E27FC236}">
                <a16:creationId xmlns:a16="http://schemas.microsoft.com/office/drawing/2014/main" id="{129254BE-BD0E-41DC-A879-D583CA8A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1663" y="825623"/>
            <a:ext cx="7142900" cy="3431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01A60-26A6-4EF0-BB46-8569A3E287B6}"/>
              </a:ext>
            </a:extLst>
          </p:cNvPr>
          <p:cNvSpPr txBox="1"/>
          <p:nvPr/>
        </p:nvSpPr>
        <p:spPr>
          <a:xfrm>
            <a:off x="1162975" y="4257135"/>
            <a:ext cx="96677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second stage is the </a:t>
            </a:r>
            <a:r>
              <a:rPr lang="en-US" sz="2800" b="1" i="1" u="sng" dirty="0"/>
              <a:t>Transform module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this module database creation scripts are created based on the input obtained from the </a:t>
            </a:r>
            <a:r>
              <a:rPr lang="en-US" sz="2800" b="1" i="1" u="sng" dirty="0"/>
              <a:t>Extract module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also use a separate module called as </a:t>
            </a:r>
            <a:r>
              <a:rPr lang="en-US" sz="2800" b="1" i="1" u="sng" dirty="0"/>
              <a:t>schema generator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a schema generator module is an advanced topic.</a:t>
            </a:r>
          </a:p>
        </p:txBody>
      </p:sp>
    </p:spTree>
    <p:extLst>
      <p:ext uri="{BB962C8B-B14F-4D97-AF65-F5344CB8AC3E}">
        <p14:creationId xmlns:p14="http://schemas.microsoft.com/office/powerpoint/2010/main" val="188193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0F19D5B-1B07-4D42-A513-C184A98C2449}"/>
              </a:ext>
            </a:extLst>
          </p:cNvPr>
          <p:cNvSpPr txBox="1">
            <a:spLocks/>
          </p:cNvSpPr>
          <p:nvPr/>
        </p:nvSpPr>
        <p:spPr>
          <a:xfrm>
            <a:off x="3477087" y="327658"/>
            <a:ext cx="5237825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Software architecture</a:t>
            </a:r>
            <a:endParaRPr lang="en-IN" sz="4000" b="1" dirty="0"/>
          </a:p>
        </p:txBody>
      </p:sp>
      <p:pic>
        <p:nvPicPr>
          <p:cNvPr id="3" name="Picture Placeholder 5" descr="Github - Online LaTeX Editor Overleaf — Mozilla Firefox">
            <a:extLst>
              <a:ext uri="{FF2B5EF4-FFF2-40B4-BE49-F238E27FC236}">
                <a16:creationId xmlns:a16="http://schemas.microsoft.com/office/drawing/2014/main" id="{129254BE-BD0E-41DC-A879-D583CA8A1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1663" y="825623"/>
            <a:ext cx="7142900" cy="3431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01A60-26A6-4EF0-BB46-8569A3E287B6}"/>
              </a:ext>
            </a:extLst>
          </p:cNvPr>
          <p:cNvSpPr txBox="1"/>
          <p:nvPr/>
        </p:nvSpPr>
        <p:spPr>
          <a:xfrm>
            <a:off x="1162975" y="4257135"/>
            <a:ext cx="96677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third and last stage of the software lifecycle is the </a:t>
            </a:r>
            <a:r>
              <a:rPr lang="en-US" sz="2400" b="1" i="1" u="sng" dirty="0"/>
              <a:t>Load module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module gets the database creation script from the </a:t>
            </a:r>
            <a:r>
              <a:rPr lang="en-US" sz="2400" b="1" i="1" u="sng" dirty="0"/>
              <a:t>transform module </a:t>
            </a:r>
            <a:r>
              <a:rPr lang="en-US" sz="2400" dirty="0"/>
              <a:t>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module forms a connection with the graph database and executes the database creation script. </a:t>
            </a:r>
          </a:p>
        </p:txBody>
      </p:sp>
    </p:spTree>
    <p:extLst>
      <p:ext uri="{BB962C8B-B14F-4D97-AF65-F5344CB8AC3E}">
        <p14:creationId xmlns:p14="http://schemas.microsoft.com/office/powerpoint/2010/main" val="3222065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7C4FF76-174B-471A-977D-1E555B0FA5A0}"/>
              </a:ext>
            </a:extLst>
          </p:cNvPr>
          <p:cNvSpPr txBox="1">
            <a:spLocks/>
          </p:cNvSpPr>
          <p:nvPr/>
        </p:nvSpPr>
        <p:spPr>
          <a:xfrm>
            <a:off x="1429305" y="327658"/>
            <a:ext cx="9294920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Getting started with the Extract module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2D3BE-7B44-4CEF-BDDF-48725C8A87D3}"/>
              </a:ext>
            </a:extLst>
          </p:cNvPr>
          <p:cNvSpPr txBox="1"/>
          <p:nvPr/>
        </p:nvSpPr>
        <p:spPr>
          <a:xfrm>
            <a:off x="1127464" y="1682611"/>
            <a:ext cx="96677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Extract module also has objectives.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 1: To fetch data from the GitHub website based on a particular Theme.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 2: Once the data has been fetched we wish to scrap the html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Objective 3: The final objective of the Extract module is to create a repository or a staging area.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This staging area can then be used to provide input to the </a:t>
            </a:r>
            <a:r>
              <a:rPr lang="en-US" sz="2400" dirty="0" err="1"/>
              <a:t>Transfrom</a:t>
            </a:r>
            <a:r>
              <a:rPr lang="en-US" sz="2400" dirty="0"/>
              <a:t> module.</a:t>
            </a:r>
          </a:p>
        </p:txBody>
      </p:sp>
    </p:spTree>
    <p:extLst>
      <p:ext uri="{BB962C8B-B14F-4D97-AF65-F5344CB8AC3E}">
        <p14:creationId xmlns:p14="http://schemas.microsoft.com/office/powerpoint/2010/main" val="3182817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ADDBC0-487A-4966-A9C2-B9D762FD6CEF}"/>
              </a:ext>
            </a:extLst>
          </p:cNvPr>
          <p:cNvSpPr txBox="1"/>
          <p:nvPr/>
        </p:nvSpPr>
        <p:spPr>
          <a:xfrm>
            <a:off x="3278080" y="34355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Extract module: Objective 1</a:t>
            </a:r>
            <a:endParaRPr lang="en-IN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F5AAA-06B3-4DDB-8032-872F9FE34461}"/>
              </a:ext>
            </a:extLst>
          </p:cNvPr>
          <p:cNvSpPr txBox="1"/>
          <p:nvPr/>
        </p:nvSpPr>
        <p:spPr>
          <a:xfrm>
            <a:off x="1127464" y="1682611"/>
            <a:ext cx="966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use the RESTFUL API for fetching data from the GitHub Website.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ACFF8-A616-4136-BA38-20A5655BB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30" y="2403052"/>
            <a:ext cx="6452340" cy="405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9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B48DA-5E75-477E-B5BC-0651D5436176}"/>
              </a:ext>
            </a:extLst>
          </p:cNvPr>
          <p:cNvSpPr txBox="1"/>
          <p:nvPr/>
        </p:nvSpPr>
        <p:spPr>
          <a:xfrm>
            <a:off x="1127464" y="1682611"/>
            <a:ext cx="96677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order to fulfill the objective 1 we require the </a:t>
            </a:r>
            <a:r>
              <a:rPr lang="en-US" sz="2400" dirty="0" err="1"/>
              <a:t>RestAPI</a:t>
            </a:r>
            <a:r>
              <a:rPr lang="en-US" sz="2400" dirty="0"/>
              <a:t> Get method.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GET request: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/>
              <a:t>Is used</a:t>
            </a:r>
            <a:r>
              <a:rPr lang="en-US" sz="2400" dirty="0"/>
              <a:t> </a:t>
            </a:r>
            <a:r>
              <a:rPr lang="en-US" sz="2400" b="1" dirty="0"/>
              <a:t>to retrieve resource representation/information only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/>
              <a:t>Not </a:t>
            </a:r>
            <a:r>
              <a:rPr lang="en-US" sz="2400" b="1" dirty="0"/>
              <a:t>modify the data in any 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As GET requests do not change the resource’s state, these are said to be </a:t>
            </a:r>
            <a:r>
              <a:rPr lang="en-US" sz="2400" b="1" dirty="0"/>
              <a:t>safe methods</a:t>
            </a:r>
            <a:r>
              <a:rPr lang="en-US" sz="24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GET APIs are idempotent</a:t>
            </a:r>
            <a:r>
              <a:rPr lang="en-US" sz="2400" b="1" dirty="0"/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Making multiple identical requests must produce the same result every time until another API (POST or PUT) has changed the state of the resource on the server.</a:t>
            </a:r>
            <a:r>
              <a:rPr lang="en-US" sz="2400" b="1" dirty="0"/>
              <a:t> </a:t>
            </a:r>
            <a:endParaRPr lang="en-US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C0917-5233-4B0E-BB75-A117B1B1C213}"/>
              </a:ext>
            </a:extLst>
          </p:cNvPr>
          <p:cNvSpPr txBox="1"/>
          <p:nvPr/>
        </p:nvSpPr>
        <p:spPr>
          <a:xfrm>
            <a:off x="3278080" y="34355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Objective 1 fulfilment: GET Request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989144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A02A70-3FB6-4812-B89D-19C4FB16C109}"/>
              </a:ext>
            </a:extLst>
          </p:cNvPr>
          <p:cNvSpPr txBox="1"/>
          <p:nvPr/>
        </p:nvSpPr>
        <p:spPr>
          <a:xfrm>
            <a:off x="1154097" y="343555"/>
            <a:ext cx="8218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Objective 1 fulfilment: GET Request Response Code</a:t>
            </a:r>
            <a:endParaRPr lang="en-IN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2C7FA-3D50-40DA-95F2-9F97377D27CC}"/>
              </a:ext>
            </a:extLst>
          </p:cNvPr>
          <p:cNvSpPr txBox="1"/>
          <p:nvPr/>
        </p:nvSpPr>
        <p:spPr>
          <a:xfrm>
            <a:off x="1154097" y="1451792"/>
            <a:ext cx="9667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2841826-2C7B-466E-BB61-136A95785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085" y="1251466"/>
            <a:ext cx="985980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any given HTTP GET API, if the resource is found on the server, then it must return HTTP response code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OK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Along with the response body, which is usually either XML or JSON content (due to their platform-independent nature).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In case the resource is NOT found on the server then API must return HTTP response code 404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/>
              <a:t>Similarly, if it is determined that the GET request itself is not correctly formed then the server will return the HTTP response code 400 (bad request)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864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ADCB791-A6AD-406E-982B-5103788746AA}"/>
              </a:ext>
            </a:extLst>
          </p:cNvPr>
          <p:cNvSpPr txBox="1">
            <a:spLocks/>
          </p:cNvSpPr>
          <p:nvPr/>
        </p:nvSpPr>
        <p:spPr>
          <a:xfrm>
            <a:off x="1355325" y="1373743"/>
            <a:ext cx="9144000" cy="3970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Objective: </a:t>
            </a:r>
            <a:r>
              <a:rPr lang="en-US" dirty="0"/>
              <a:t>We wish to extract data from the GitHub’s repositories and create a knowledge graph for supporting analysis and building future recommendation system for GitHub users.</a:t>
            </a:r>
          </a:p>
          <a:p>
            <a:r>
              <a:rPr lang="en-IN" b="1" dirty="0"/>
              <a:t>Methodology: </a:t>
            </a:r>
            <a:r>
              <a:rPr lang="en-IN" dirty="0"/>
              <a:t>We want to extract users contributing to  specific repositories and find their followers.</a:t>
            </a:r>
          </a:p>
          <a:p>
            <a:pPr lvl="1"/>
            <a:r>
              <a:rPr lang="en-IN" dirty="0"/>
              <a:t>In order to do so we use the Extract-Transform-Load design pattern.</a:t>
            </a:r>
          </a:p>
          <a:p>
            <a:pPr lvl="1"/>
            <a:r>
              <a:rPr lang="en-IN" dirty="0"/>
              <a:t>In order to create a knowledge graph we use the Neo4j graph database.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8CF00-19C9-47F7-A378-352C87DA143E}"/>
              </a:ext>
            </a:extLst>
          </p:cNvPr>
          <p:cNvSpPr txBox="1">
            <a:spLocks/>
          </p:cNvSpPr>
          <p:nvPr/>
        </p:nvSpPr>
        <p:spPr>
          <a:xfrm>
            <a:off x="4002349" y="274392"/>
            <a:ext cx="4520213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Project Overview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574985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HTTP Methods - REST API Tutorial — Mozilla Firefox">
            <a:extLst>
              <a:ext uri="{FF2B5EF4-FFF2-40B4-BE49-F238E27FC236}">
                <a16:creationId xmlns:a16="http://schemas.microsoft.com/office/drawing/2014/main" id="{DAF7C486-D86B-4172-98BF-5A8B031A7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9900" y="1081459"/>
            <a:ext cx="6172200" cy="11990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412FE-C784-4502-B0B4-A2626C95AAFF}"/>
              </a:ext>
            </a:extLst>
          </p:cNvPr>
          <p:cNvSpPr txBox="1"/>
          <p:nvPr/>
        </p:nvSpPr>
        <p:spPr>
          <a:xfrm>
            <a:off x="3048740" y="26527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GET Request examples</a:t>
            </a: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3E182-3749-4D94-BEF3-B4EE7D99B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23" y="3134779"/>
            <a:ext cx="6971354" cy="302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CB80FB-1E27-4ECC-84B9-FF354F987933}"/>
              </a:ext>
            </a:extLst>
          </p:cNvPr>
          <p:cNvSpPr txBox="1"/>
          <p:nvPr/>
        </p:nvSpPr>
        <p:spPr>
          <a:xfrm>
            <a:off x="3048740" y="26527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Project code for GET Request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A0030-C26D-46AE-A083-DA01EFC8D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42" y="1414860"/>
            <a:ext cx="5731510" cy="4827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B196F-F268-4A3A-BB30-2A48E6AA9B13}"/>
              </a:ext>
            </a:extLst>
          </p:cNvPr>
          <p:cNvSpPr txBox="1"/>
          <p:nvPr/>
        </p:nvSpPr>
        <p:spPr>
          <a:xfrm>
            <a:off x="346230" y="1682611"/>
            <a:ext cx="55396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the code we import the requests module in line 6. This module is used to send RESTFUL web requests from Python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line 18, we the calling the static get method provided by request library.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method takes the </a:t>
            </a:r>
            <a:r>
              <a:rPr lang="en-US" sz="2400" dirty="0" err="1"/>
              <a:t>url</a:t>
            </a:r>
            <a:r>
              <a:rPr lang="en-US" sz="2400" dirty="0"/>
              <a:t> that we wish to search for and a dictionary of headers as input.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Incase the request code is 200 the method returns an HTML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568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A77425-F08D-4C66-84CB-D9E9D5A3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89" y="1015365"/>
            <a:ext cx="5731510" cy="4827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C0C64-BF83-4D5D-A69D-9B45C20DF003}"/>
              </a:ext>
            </a:extLst>
          </p:cNvPr>
          <p:cNvSpPr txBox="1"/>
          <p:nvPr/>
        </p:nvSpPr>
        <p:spPr>
          <a:xfrm>
            <a:off x="154620" y="2348436"/>
            <a:ext cx="55396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Before moving ahead let us take a few moments to analyze the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can be observe??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does </a:t>
            </a:r>
            <a:r>
              <a:rPr lang="en-US" sz="2400" dirty="0" err="1"/>
              <a:t>self.__URL</a:t>
            </a:r>
            <a:r>
              <a:rPr lang="en-US" sz="2400" dirty="0"/>
              <a:t> represents.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How is the </a:t>
            </a:r>
            <a:r>
              <a:rPr lang="en-US" sz="2400" dirty="0" err="1"/>
              <a:t>self.__URL</a:t>
            </a:r>
            <a:r>
              <a:rPr lang="en-US" sz="2400" dirty="0"/>
              <a:t> string being formulated??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E1910-6667-4384-ADBF-7534615E508A}"/>
              </a:ext>
            </a:extLst>
          </p:cNvPr>
          <p:cNvSpPr txBox="1"/>
          <p:nvPr/>
        </p:nvSpPr>
        <p:spPr>
          <a:xfrm>
            <a:off x="372862" y="265275"/>
            <a:ext cx="9809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Quick recap: Observe the code and answer the questions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14996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CB80FB-1E27-4ECC-84B9-FF354F987933}"/>
              </a:ext>
            </a:extLst>
          </p:cNvPr>
          <p:cNvSpPr txBox="1"/>
          <p:nvPr/>
        </p:nvSpPr>
        <p:spPr>
          <a:xfrm>
            <a:off x="3048740" y="26527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Project code for GET Request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A0030-C26D-46AE-A083-DA01EFC8D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142" y="1414860"/>
            <a:ext cx="5731510" cy="4827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B196F-F268-4A3A-BB30-2A48E6AA9B13}"/>
              </a:ext>
            </a:extLst>
          </p:cNvPr>
          <p:cNvSpPr txBox="1"/>
          <p:nvPr/>
        </p:nvSpPr>
        <p:spPr>
          <a:xfrm>
            <a:off x="278907" y="1061174"/>
            <a:ext cx="55396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 shown in line 22-25 incase the request code is 200 the method returns an HTML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get method returns result set in form of a JSON file.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need to convert this page into a HTML format so that we can scrape the GitHub HTML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Hence we require another python library called as Beautiful soup.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499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C084BA-7F85-40BF-BB06-2E9797BDCD62}"/>
              </a:ext>
            </a:extLst>
          </p:cNvPr>
          <p:cNvSpPr txBox="1"/>
          <p:nvPr/>
        </p:nvSpPr>
        <p:spPr>
          <a:xfrm>
            <a:off x="3048740" y="26527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Web scraping in Python: Beautiful soup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8EE39-7BA6-4C46-8107-859AF61FB589}"/>
              </a:ext>
            </a:extLst>
          </p:cNvPr>
          <p:cNvSpPr txBox="1"/>
          <p:nvPr/>
        </p:nvSpPr>
        <p:spPr>
          <a:xfrm>
            <a:off x="291853" y="1407403"/>
            <a:ext cx="1160829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Beautiful soup is a Python library for pulling data out of HTML and XML files.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works with your favorite parser to provide idiomatic ways of navigating, searching, and modifying the parse tree.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It commonly saves programmers hours or days of work.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 this project we are using Beautiful soup for pulling data out of HTML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pip install beautifulsoup4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4486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E77D1-3FE1-44F4-A31C-A0DE1152E68F}"/>
              </a:ext>
            </a:extLst>
          </p:cNvPr>
          <p:cNvSpPr txBox="1"/>
          <p:nvPr/>
        </p:nvSpPr>
        <p:spPr>
          <a:xfrm>
            <a:off x="3048740" y="26527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Web scraping in Python: HTML</a:t>
            </a:r>
            <a:endParaRPr lang="en-IN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7972C-74A9-44E0-9141-A7AE08E117C4}"/>
              </a:ext>
            </a:extLst>
          </p:cNvPr>
          <p:cNvSpPr txBox="1"/>
          <p:nvPr/>
        </p:nvSpPr>
        <p:spPr>
          <a:xfrm>
            <a:off x="1253970" y="1249076"/>
            <a:ext cx="99230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2800" b="1" dirty="0"/>
              <a:t>HTML : Hyper Text Markup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HTML is a structured language that is used to describe and formulate the structure of a web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HTML comes from a long history of markup languages such 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GML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Generalized Markup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SGML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Standard Generalized Markup Languages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XML </a:t>
            </a:r>
            <a:endParaRPr lang="en-IN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800" dirty="0" err="1"/>
              <a:t>eXtensible</a:t>
            </a:r>
            <a:r>
              <a:rPr lang="en-IN" sz="2800" dirty="0"/>
              <a:t> Markup Language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1137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012B8-E9B8-44E1-96D9-BD550A6F348B}"/>
              </a:ext>
            </a:extLst>
          </p:cNvPr>
          <p:cNvSpPr txBox="1"/>
          <p:nvPr/>
        </p:nvSpPr>
        <p:spPr>
          <a:xfrm>
            <a:off x="367683" y="1229850"/>
            <a:ext cx="492340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Given a simple HTML document.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can use beautiful soup for pulling data out of the HTML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Beautiful soup library in python reads the entire HTML document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provides methods to access the data based on the HTML tags.</a:t>
            </a:r>
          </a:p>
        </p:txBody>
      </p:sp>
      <p:pic>
        <p:nvPicPr>
          <p:cNvPr id="4" name="Picture Placeholder 5" descr="D:\UPES\Semester 1 2022\Online Python Training\PythonDevWork\PythonSkillDev\PythonGraphDB\Test.html - Notepad++">
            <a:extLst>
              <a:ext uri="{FF2B5EF4-FFF2-40B4-BE49-F238E27FC236}">
                <a16:creationId xmlns:a16="http://schemas.microsoft.com/office/drawing/2014/main" id="{EFA8A532-E0AF-4870-8A17-B592A3F8C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0640" y="992187"/>
            <a:ext cx="6250642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17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012B8-E9B8-44E1-96D9-BD550A6F348B}"/>
              </a:ext>
            </a:extLst>
          </p:cNvPr>
          <p:cNvSpPr txBox="1"/>
          <p:nvPr/>
        </p:nvSpPr>
        <p:spPr>
          <a:xfrm>
            <a:off x="367683" y="1229850"/>
            <a:ext cx="492340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Given a simple HTML document.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can use beautiful soup for pulling data out of the HTML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Beautiful soup library in python reads the entire HTML document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provides methods to access the data based on the HTML tags.</a:t>
            </a:r>
          </a:p>
        </p:txBody>
      </p:sp>
      <p:pic>
        <p:nvPicPr>
          <p:cNvPr id="4" name="Picture Placeholder 5" descr="D:\UPES\Semester 1 2022\Online Python Training\PythonDevWork\PythonSkillDev\PythonGraphDB\Test.html - Notepad++">
            <a:extLst>
              <a:ext uri="{FF2B5EF4-FFF2-40B4-BE49-F238E27FC236}">
                <a16:creationId xmlns:a16="http://schemas.microsoft.com/office/drawing/2014/main" id="{B5FE13E2-7C20-4779-9A08-A8862BE5B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4008" y="1138345"/>
            <a:ext cx="6250642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● Soup.py - PythonGraphDB - Visual Studio Code">
            <a:extLst>
              <a:ext uri="{FF2B5EF4-FFF2-40B4-BE49-F238E27FC236}">
                <a16:creationId xmlns:a16="http://schemas.microsoft.com/office/drawing/2014/main" id="{DC1C8A03-9E40-48C1-8CD1-E0EE9127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716" y="1716612"/>
            <a:ext cx="5157216" cy="3424776"/>
          </a:xfrm>
          <a:prstGeom prst="rect">
            <a:avLst/>
          </a:prstGeom>
        </p:spPr>
      </p:pic>
      <p:pic>
        <p:nvPicPr>
          <p:cNvPr id="4" name="Picture Placeholder 5" descr="D:\UPES\Semester 1 2022\Online Python Training\PythonDevWork\PythonSkillDev\PythonGraphDB\Test.html - Notepad++">
            <a:extLst>
              <a:ext uri="{FF2B5EF4-FFF2-40B4-BE49-F238E27FC236}">
                <a16:creationId xmlns:a16="http://schemas.microsoft.com/office/drawing/2014/main" id="{DC9935B8-FE2D-44C5-87C9-BDA4E1D8F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58642" y="1262632"/>
            <a:ext cx="6250642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15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 descr="● Soup.py - PythonGraphDB - Visual Studio Code">
            <a:extLst>
              <a:ext uri="{FF2B5EF4-FFF2-40B4-BE49-F238E27FC236}">
                <a16:creationId xmlns:a16="http://schemas.microsoft.com/office/drawing/2014/main" id="{59D0D24B-E152-45AB-A8C4-80FEECA51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91" y="2477695"/>
            <a:ext cx="5117778" cy="1902610"/>
          </a:xfrm>
          <a:prstGeom prst="rect">
            <a:avLst/>
          </a:prstGeom>
        </p:spPr>
      </p:pic>
      <p:pic>
        <p:nvPicPr>
          <p:cNvPr id="5" name="Picture Placeholder 5" descr="D:\UPES\Semester 1 2022\Online Python Training\PythonDevWork\PythonSkillDev\PythonGraphDB\Test.html - Notepad++">
            <a:extLst>
              <a:ext uri="{FF2B5EF4-FFF2-40B4-BE49-F238E27FC236}">
                <a16:creationId xmlns:a16="http://schemas.microsoft.com/office/drawing/2014/main" id="{FD171059-2FBC-45B4-A02C-AAC8CE8B2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1460" y="1173856"/>
            <a:ext cx="6250642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1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GitHub: Where the world builds software · GitHub — Mozilla Firefox">
            <a:extLst>
              <a:ext uri="{FF2B5EF4-FFF2-40B4-BE49-F238E27FC236}">
                <a16:creationId xmlns:a16="http://schemas.microsoft.com/office/drawing/2014/main" id="{1D9FA477-2163-4351-BA5B-21FF53AA3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6148" y="1571348"/>
            <a:ext cx="5872809" cy="32557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98C78D-8B1C-42C9-AE43-5FA1AC824145}"/>
              </a:ext>
            </a:extLst>
          </p:cNvPr>
          <p:cNvSpPr txBox="1">
            <a:spLocks/>
          </p:cNvSpPr>
          <p:nvPr/>
        </p:nvSpPr>
        <p:spPr>
          <a:xfrm>
            <a:off x="3001259" y="309902"/>
            <a:ext cx="6329778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GitHub case study  Overview</a:t>
            </a:r>
            <a:endParaRPr lang="en-IN" sz="40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CD712A9-73EE-41EC-93B2-E609D2CB5D75}"/>
              </a:ext>
            </a:extLst>
          </p:cNvPr>
          <p:cNvSpPr txBox="1">
            <a:spLocks/>
          </p:cNvSpPr>
          <p:nvPr/>
        </p:nvSpPr>
        <p:spPr>
          <a:xfrm>
            <a:off x="254492" y="1125168"/>
            <a:ext cx="5595891" cy="4671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GitHub </a:t>
            </a:r>
            <a:r>
              <a:rPr lang="en-US" dirty="0"/>
              <a:t>is an internet hosting service which provides support for software development and version control.</a:t>
            </a:r>
          </a:p>
          <a:p>
            <a:r>
              <a:rPr lang="en-US" dirty="0"/>
              <a:t>Multiple users (developers) can use this to collaborate and version control their projects.</a:t>
            </a:r>
          </a:p>
          <a:p>
            <a:r>
              <a:rPr lang="en-US" dirty="0"/>
              <a:t>As such there are multiple central themes to which users can contribute to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368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D:\UPES\Semester 1 2022\Online Python Training\PythonDevWork\PythonSkillDev\PythonGraphDB\Test.html - Notepad++">
            <a:extLst>
              <a:ext uri="{FF2B5EF4-FFF2-40B4-BE49-F238E27FC236}">
                <a16:creationId xmlns:a16="http://schemas.microsoft.com/office/drawing/2014/main" id="{7C2342DF-666B-4DC8-B87C-331FECDB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0679" y="206189"/>
            <a:ext cx="6250642" cy="4873625"/>
          </a:xfrm>
          <a:prstGeom prst="rect">
            <a:avLst/>
          </a:prstGeom>
        </p:spPr>
      </p:pic>
      <p:pic>
        <p:nvPicPr>
          <p:cNvPr id="3" name="Picture Placeholder 5" descr="Soup.py - PythonGraphDB - Visual Studio Code">
            <a:extLst>
              <a:ext uri="{FF2B5EF4-FFF2-40B4-BE49-F238E27FC236}">
                <a16:creationId xmlns:a16="http://schemas.microsoft.com/office/drawing/2014/main" id="{BC9FE330-DA83-4012-9AB9-4E105B4D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2112" y="5208423"/>
            <a:ext cx="6172200" cy="14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47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Soup.py - PythonGraphDB - Visual Studio Code">
            <a:extLst>
              <a:ext uri="{FF2B5EF4-FFF2-40B4-BE49-F238E27FC236}">
                <a16:creationId xmlns:a16="http://schemas.microsoft.com/office/drawing/2014/main" id="{5FD7E6C4-9149-4F4C-AC9C-4EA2EEDA6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672" y="1568072"/>
            <a:ext cx="6283458" cy="3721856"/>
          </a:xfrm>
          <a:prstGeom prst="rect">
            <a:avLst/>
          </a:prstGeom>
        </p:spPr>
      </p:pic>
      <p:pic>
        <p:nvPicPr>
          <p:cNvPr id="3" name="Picture Placeholder 5" descr="D:\UPES\Semester 1 2022\Online Python Training\PythonDevWork\PythonSkillDev\PythonGraphDB\Test.html - Notepad++">
            <a:extLst>
              <a:ext uri="{FF2B5EF4-FFF2-40B4-BE49-F238E27FC236}">
                <a16:creationId xmlns:a16="http://schemas.microsoft.com/office/drawing/2014/main" id="{AB9E5082-B40E-4454-8A15-59C4AA62A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4130" y="1300228"/>
            <a:ext cx="5460491" cy="425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7B8478-34E0-4007-982F-C9AA04455483}"/>
              </a:ext>
            </a:extLst>
          </p:cNvPr>
          <p:cNvSpPr txBox="1"/>
          <p:nvPr/>
        </p:nvSpPr>
        <p:spPr>
          <a:xfrm>
            <a:off x="3048740" y="26527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Extract module: Objective 2</a:t>
            </a:r>
            <a:endParaRPr lang="en-IN" sz="2800" b="1" dirty="0"/>
          </a:p>
        </p:txBody>
      </p:sp>
      <p:pic>
        <p:nvPicPr>
          <p:cNvPr id="3" name="Picture Placeholder 5" descr="● ExtractRepos.py - PythonGraphDB - Visual Studio Code">
            <a:extLst>
              <a:ext uri="{FF2B5EF4-FFF2-40B4-BE49-F238E27FC236}">
                <a16:creationId xmlns:a16="http://schemas.microsoft.com/office/drawing/2014/main" id="{FE2A1DFC-4221-405D-976D-FAF48EEAA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1802" y="1816825"/>
            <a:ext cx="6172200" cy="2943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CF05A-1988-470D-A5A6-3752C7F48B2B}"/>
              </a:ext>
            </a:extLst>
          </p:cNvPr>
          <p:cNvSpPr txBox="1"/>
          <p:nvPr/>
        </p:nvSpPr>
        <p:spPr>
          <a:xfrm>
            <a:off x="367683" y="1229850"/>
            <a:ext cx="49234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method __</a:t>
            </a:r>
            <a:r>
              <a:rPr lang="en-US" sz="2400" dirty="0" err="1"/>
              <a:t>getUserInfo</a:t>
            </a:r>
            <a:r>
              <a:rPr lang="en-US" sz="2400" dirty="0"/>
              <a:t>(self, </a:t>
            </a:r>
            <a:r>
              <a:rPr lang="en-US" sz="2400" dirty="0" err="1"/>
              <a:t>url</a:t>
            </a:r>
            <a:r>
              <a:rPr lang="en-US" sz="2400" dirty="0"/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Uses the select method to search for the repository names.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But in the search string a pattern has been specified.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pattern is used to search for the repository names.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But why???</a:t>
            </a:r>
          </a:p>
        </p:txBody>
      </p:sp>
    </p:spTree>
    <p:extLst>
      <p:ext uri="{BB962C8B-B14F-4D97-AF65-F5344CB8AC3E}">
        <p14:creationId xmlns:p14="http://schemas.microsoft.com/office/powerpoint/2010/main" val="2327120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Search · womenwhocode · GitHub — Mozilla Firefox">
            <a:extLst>
              <a:ext uri="{FF2B5EF4-FFF2-40B4-BE49-F238E27FC236}">
                <a16:creationId xmlns:a16="http://schemas.microsoft.com/office/drawing/2014/main" id="{A0D5702F-596D-4F86-8ED2-48304F73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152" y="166564"/>
            <a:ext cx="9682903" cy="44343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4B09B7-A8AB-4C9A-AB80-2F648016FFDE}"/>
              </a:ext>
            </a:extLst>
          </p:cNvPr>
          <p:cNvSpPr txBox="1"/>
          <p:nvPr/>
        </p:nvSpPr>
        <p:spPr>
          <a:xfrm>
            <a:off x="372862" y="4888504"/>
            <a:ext cx="111947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If we inspect the HTML source code behind the link “</a:t>
            </a:r>
            <a:r>
              <a:rPr lang="en-US" sz="2400" dirty="0" err="1"/>
              <a:t>WomenWhoCode</a:t>
            </a:r>
            <a:r>
              <a:rPr lang="en-US" sz="2400" dirty="0"/>
              <a:t>/</a:t>
            </a:r>
            <a:r>
              <a:rPr lang="en-US" sz="2400" dirty="0" err="1"/>
              <a:t>WomenWhoCode</a:t>
            </a:r>
            <a:r>
              <a:rPr lang="en-US" sz="2400" dirty="0"/>
              <a:t>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can observe that the link in embedded inside the </a:t>
            </a:r>
            <a:r>
              <a:rPr lang="en-US" sz="2400" dirty="0" err="1"/>
              <a:t>ul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li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div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div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a tag. </a:t>
            </a:r>
          </a:p>
        </p:txBody>
      </p:sp>
    </p:spTree>
    <p:extLst>
      <p:ext uri="{BB962C8B-B14F-4D97-AF65-F5344CB8AC3E}">
        <p14:creationId xmlns:p14="http://schemas.microsoft.com/office/powerpoint/2010/main" val="3767054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7B8478-34E0-4007-982F-C9AA04455483}"/>
              </a:ext>
            </a:extLst>
          </p:cNvPr>
          <p:cNvSpPr txBox="1"/>
          <p:nvPr/>
        </p:nvSpPr>
        <p:spPr>
          <a:xfrm>
            <a:off x="3048740" y="26527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Extract module: Objective 2</a:t>
            </a:r>
            <a:endParaRPr lang="en-IN" sz="2800" b="1" dirty="0"/>
          </a:p>
        </p:txBody>
      </p:sp>
      <p:pic>
        <p:nvPicPr>
          <p:cNvPr id="3" name="Picture Placeholder 5" descr="● ExtractRepos.py - PythonGraphDB - Visual Studio Code">
            <a:extLst>
              <a:ext uri="{FF2B5EF4-FFF2-40B4-BE49-F238E27FC236}">
                <a16:creationId xmlns:a16="http://schemas.microsoft.com/office/drawing/2014/main" id="{FE2A1DFC-4221-405D-976D-FAF48EEAA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1802" y="1816825"/>
            <a:ext cx="6172200" cy="2943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CF05A-1988-470D-A5A6-3752C7F48B2B}"/>
              </a:ext>
            </a:extLst>
          </p:cNvPr>
          <p:cNvSpPr txBox="1"/>
          <p:nvPr/>
        </p:nvSpPr>
        <p:spPr>
          <a:xfrm>
            <a:off x="367683" y="1229850"/>
            <a:ext cx="492340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code here is actually doing the same thing.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dom</a:t>
            </a:r>
            <a:r>
              <a:rPr lang="en-US" sz="2400" dirty="0"/>
              <a:t> variable is used to store all the tags that follow the hierarchy.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Then we are iterating over the </a:t>
            </a:r>
            <a:r>
              <a:rPr lang="en-US" sz="2400" dirty="0" err="1"/>
              <a:t>all_repo</a:t>
            </a:r>
            <a:r>
              <a:rPr lang="en-US" sz="2400" dirty="0"/>
              <a:t> variable which holds a list.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are only interested in finding the contents associated with the </a:t>
            </a:r>
            <a:r>
              <a:rPr lang="en-US" sz="2400" dirty="0" err="1"/>
              <a:t>href</a:t>
            </a:r>
            <a:r>
              <a:rPr lang="en-US" sz="2400" dirty="0"/>
              <a:t> attribute. </a:t>
            </a:r>
          </a:p>
        </p:txBody>
      </p:sp>
    </p:spTree>
    <p:extLst>
      <p:ext uri="{BB962C8B-B14F-4D97-AF65-F5344CB8AC3E}">
        <p14:creationId xmlns:p14="http://schemas.microsoft.com/office/powerpoint/2010/main" val="3919116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10177-948F-4BA8-93B0-A0316664D53A}"/>
              </a:ext>
            </a:extLst>
          </p:cNvPr>
          <p:cNvSpPr txBox="1"/>
          <p:nvPr/>
        </p:nvSpPr>
        <p:spPr>
          <a:xfrm>
            <a:off x="2119174" y="362929"/>
            <a:ext cx="7953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 err="1"/>
              <a:t>Randint</a:t>
            </a:r>
            <a:r>
              <a:rPr lang="en-US" sz="2800" b="1" dirty="0"/>
              <a:t> function and logic to extract all pages</a:t>
            </a:r>
            <a:endParaRPr lang="en-IN" sz="2800" b="1" dirty="0"/>
          </a:p>
        </p:txBody>
      </p:sp>
      <p:pic>
        <p:nvPicPr>
          <p:cNvPr id="3" name="Picture Placeholder 5" descr="ExtractRepos.py - PythonGraphDB - Visual Studio Code">
            <a:extLst>
              <a:ext uri="{FF2B5EF4-FFF2-40B4-BE49-F238E27FC236}">
                <a16:creationId xmlns:a16="http://schemas.microsoft.com/office/drawing/2014/main" id="{143F6333-1F38-451D-8458-8528972E1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6151" y="2342584"/>
            <a:ext cx="6172200" cy="2172831"/>
          </a:xfrm>
          <a:prstGeom prst="rect">
            <a:avLst/>
          </a:prstGeom>
        </p:spPr>
      </p:pic>
      <p:pic>
        <p:nvPicPr>
          <p:cNvPr id="4" name="Picture Placeholder 5" descr="Search · womenwhocode · GitHub — Mozilla Firefox">
            <a:extLst>
              <a:ext uri="{FF2B5EF4-FFF2-40B4-BE49-F238E27FC236}">
                <a16:creationId xmlns:a16="http://schemas.microsoft.com/office/drawing/2014/main" id="{171C4172-DC09-4125-A6D3-93260034B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52" y="1961899"/>
            <a:ext cx="5065647" cy="293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2B34D-17B4-4AF0-8FE9-C509664442D3}"/>
              </a:ext>
            </a:extLst>
          </p:cNvPr>
          <p:cNvSpPr txBox="1"/>
          <p:nvPr/>
        </p:nvSpPr>
        <p:spPr>
          <a:xfrm>
            <a:off x="1427824" y="5483725"/>
            <a:ext cx="9988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There exist multiple pages containing information about various repositories.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2357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70E4FF-AF00-4DF1-A9B6-A6E28ADB6106}"/>
              </a:ext>
            </a:extLst>
          </p:cNvPr>
          <p:cNvSpPr txBox="1"/>
          <p:nvPr/>
        </p:nvSpPr>
        <p:spPr>
          <a:xfrm>
            <a:off x="2119174" y="362929"/>
            <a:ext cx="7953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 err="1"/>
              <a:t>Randint</a:t>
            </a:r>
            <a:r>
              <a:rPr lang="en-US" sz="2800" b="1" dirty="0"/>
              <a:t> function and logic to extract all pages</a:t>
            </a:r>
            <a:endParaRPr lang="en-IN" sz="2800" b="1" dirty="0"/>
          </a:p>
        </p:txBody>
      </p:sp>
      <p:pic>
        <p:nvPicPr>
          <p:cNvPr id="6" name="Picture Placeholder 5" descr="Scrapping GitHub website data and knowledge graph creation - PowerPoint">
            <a:extLst>
              <a:ext uri="{FF2B5EF4-FFF2-40B4-BE49-F238E27FC236}">
                <a16:creationId xmlns:a16="http://schemas.microsoft.com/office/drawing/2014/main" id="{FE9F8963-C787-4BD2-8152-BBC08ED6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645" y="1011287"/>
            <a:ext cx="11918710" cy="535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5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7F246-AE9A-46AA-8317-16083A85F705}"/>
              </a:ext>
            </a:extLst>
          </p:cNvPr>
          <p:cNvSpPr txBox="1"/>
          <p:nvPr/>
        </p:nvSpPr>
        <p:spPr>
          <a:xfrm>
            <a:off x="2119174" y="362929"/>
            <a:ext cx="7953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 err="1"/>
              <a:t>Randint</a:t>
            </a:r>
            <a:r>
              <a:rPr lang="en-US" sz="2800" b="1" dirty="0"/>
              <a:t> function and logic to extract all pages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0331E-898B-4F0B-A8EF-7492D9932E25}"/>
              </a:ext>
            </a:extLst>
          </p:cNvPr>
          <p:cNvSpPr txBox="1"/>
          <p:nvPr/>
        </p:nvSpPr>
        <p:spPr>
          <a:xfrm>
            <a:off x="335872" y="1249076"/>
            <a:ext cx="47835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We need to put an interrupt while scraping data from multiple webpages on GitHub.</a:t>
            </a:r>
          </a:p>
          <a:p>
            <a:endParaRPr lang="en-US" sz="2400" dirty="0"/>
          </a:p>
          <a:p>
            <a:r>
              <a:rPr lang="en-US" sz="2400" dirty="0"/>
              <a:t>That is why we need a </a:t>
            </a:r>
            <a:r>
              <a:rPr lang="en-US" sz="2400" dirty="0" err="1"/>
              <a:t>Randint</a:t>
            </a:r>
            <a:r>
              <a:rPr lang="en-US" sz="2400" dirty="0"/>
              <a:t> function.</a:t>
            </a:r>
          </a:p>
          <a:p>
            <a:endParaRPr lang="en-US" sz="2400" dirty="0"/>
          </a:p>
          <a:p>
            <a:r>
              <a:rPr lang="en-US" sz="2400" dirty="0"/>
              <a:t>This function generates a random number between 2 and 8 </a:t>
            </a:r>
          </a:p>
          <a:p>
            <a:endParaRPr lang="en-US" sz="2400" dirty="0"/>
          </a:p>
          <a:p>
            <a:r>
              <a:rPr lang="en-US" sz="2400" dirty="0"/>
              <a:t>The for loop after fetching data from one page holts for a while.</a:t>
            </a:r>
            <a:endParaRPr lang="en-IN" sz="2400" dirty="0"/>
          </a:p>
        </p:txBody>
      </p:sp>
      <p:pic>
        <p:nvPicPr>
          <p:cNvPr id="4" name="Picture Placeholder 5" descr="ExtractRepos.py - PythonGraphDB - Visual Studio Code">
            <a:extLst>
              <a:ext uri="{FF2B5EF4-FFF2-40B4-BE49-F238E27FC236}">
                <a16:creationId xmlns:a16="http://schemas.microsoft.com/office/drawing/2014/main" id="{82877C98-B673-4517-B400-059ED067D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9720" y="2342584"/>
            <a:ext cx="6172200" cy="21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63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E3E1D4-8DE7-440C-AAE9-7462BD272C50}"/>
              </a:ext>
            </a:extLst>
          </p:cNvPr>
          <p:cNvSpPr txBox="1"/>
          <p:nvPr/>
        </p:nvSpPr>
        <p:spPr>
          <a:xfrm>
            <a:off x="2119174" y="362929"/>
            <a:ext cx="7953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Extract Module: Objective 2 </a:t>
            </a:r>
            <a:r>
              <a:rPr lang="en-US" sz="2800" b="1" dirty="0">
                <a:sym typeface="Wingdings" panose="05000000000000000000" pitchFamily="2" charset="2"/>
              </a:rPr>
              <a:t> Fetch user data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0ED70-E18F-43E8-A579-D0AE95C7D182}"/>
              </a:ext>
            </a:extLst>
          </p:cNvPr>
          <p:cNvSpPr txBox="1"/>
          <p:nvPr/>
        </p:nvSpPr>
        <p:spPr>
          <a:xfrm>
            <a:off x="335872" y="1249076"/>
            <a:ext cx="47835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now wish to fetch user specific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code we are not looking at the stargazers repository.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using the same logic for searching the element in the HTML document.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3D1DE-3E08-49C8-B38E-E806821BE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38" y="1230921"/>
            <a:ext cx="5731510" cy="52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54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DE5517-A705-4563-A869-50830CB45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94" y="783275"/>
            <a:ext cx="11135612" cy="58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0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GitHub: Where the world builds software · GitHub — Mozilla Firefox">
            <a:extLst>
              <a:ext uri="{FF2B5EF4-FFF2-40B4-BE49-F238E27FC236}">
                <a16:creationId xmlns:a16="http://schemas.microsoft.com/office/drawing/2014/main" id="{D58D0192-F27C-4F60-90B6-5E221476B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315" y="132063"/>
            <a:ext cx="9833283" cy="4404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262B5-FED6-41D9-98C4-9667C03EB77C}"/>
              </a:ext>
            </a:extLst>
          </p:cNvPr>
          <p:cNvSpPr txBox="1"/>
          <p:nvPr/>
        </p:nvSpPr>
        <p:spPr>
          <a:xfrm>
            <a:off x="825623" y="4880044"/>
            <a:ext cx="104578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can use the “Search GitHub” search bar for searching a theme under which certain repositories are grouped together.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48894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398F47-14E0-41FA-90BC-BB7F5651DCA4}"/>
              </a:ext>
            </a:extLst>
          </p:cNvPr>
          <p:cNvSpPr txBox="1"/>
          <p:nvPr/>
        </p:nvSpPr>
        <p:spPr>
          <a:xfrm>
            <a:off x="2219758" y="86362"/>
            <a:ext cx="7953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/>
              <a:t>Discussion: Let us try to understand the code</a:t>
            </a:r>
            <a:endParaRPr lang="en-IN" sz="2800" b="1" dirty="0"/>
          </a:p>
        </p:txBody>
      </p:sp>
      <p:pic>
        <p:nvPicPr>
          <p:cNvPr id="7" name="Picture Placeholder 5" descr="Scrapping GitHub website data and knowledge graph creation - PowerPoint">
            <a:extLst>
              <a:ext uri="{FF2B5EF4-FFF2-40B4-BE49-F238E27FC236}">
                <a16:creationId xmlns:a16="http://schemas.microsoft.com/office/drawing/2014/main" id="{1C30ED99-0C0C-4B68-86F6-4A2CF6E1C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686" y="750427"/>
            <a:ext cx="11632628" cy="60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75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D5FDE4-9024-4BB1-8A35-5F2B07911C0B}"/>
              </a:ext>
            </a:extLst>
          </p:cNvPr>
          <p:cNvSpPr txBox="1"/>
          <p:nvPr/>
        </p:nvSpPr>
        <p:spPr>
          <a:xfrm>
            <a:off x="335872" y="1249076"/>
            <a:ext cx="478358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One thing to observe is that I have created a </a:t>
            </a:r>
            <a:r>
              <a:rPr lang="en-US" sz="2400" dirty="0" err="1"/>
              <a:t>UserInfo</a:t>
            </a:r>
            <a:r>
              <a:rPr lang="en-US" sz="2400" dirty="0"/>
              <a:t> object in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actually created to organize the data and create a matching entry for user repository, user </a:t>
            </a:r>
            <a:r>
              <a:rPr lang="en-US" sz="2400" dirty="0" err="1"/>
              <a:t>url</a:t>
            </a:r>
            <a:r>
              <a:rPr lang="en-US" sz="2400" dirty="0"/>
              <a:t> and user 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assists in creating a user defined data type and is used while creating a staging area.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4" name="Picture Placeholder 5" descr="● ExtractUsers.py - PythonGraphDB - Visual Studio Code">
            <a:extLst>
              <a:ext uri="{FF2B5EF4-FFF2-40B4-BE49-F238E27FC236}">
                <a16:creationId xmlns:a16="http://schemas.microsoft.com/office/drawing/2014/main" id="{4351C327-D942-4F1D-B22F-94B21D94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2776" y="914401"/>
            <a:ext cx="6628349" cy="53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53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Greenshot image editor">
            <a:extLst>
              <a:ext uri="{FF2B5EF4-FFF2-40B4-BE49-F238E27FC236}">
                <a16:creationId xmlns:a16="http://schemas.microsoft.com/office/drawing/2014/main" id="{13C03AF3-A486-4B87-AD54-DC350BAD1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9900" y="951313"/>
            <a:ext cx="6172200" cy="18927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68375-CBA4-4D0D-A5E7-182584A03C53}"/>
              </a:ext>
            </a:extLst>
          </p:cNvPr>
          <p:cNvSpPr txBox="1"/>
          <p:nvPr/>
        </p:nvSpPr>
        <p:spPr>
          <a:xfrm>
            <a:off x="3047260" y="3246553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Structure of the </a:t>
            </a:r>
            <a:r>
              <a:rPr lang="en-US" sz="1800" dirty="0" err="1"/>
              <a:t>UserInfo</a:t>
            </a:r>
            <a:r>
              <a:rPr lang="en-US" sz="1800" dirty="0"/>
              <a:t>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UserInfo</a:t>
            </a:r>
            <a:r>
              <a:rPr lang="en-US" dirty="0"/>
              <a:t> object is composed of three other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User_repository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User_url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User_name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952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6A650-4350-4B57-B0BE-926917BAA62D}"/>
              </a:ext>
            </a:extLst>
          </p:cNvPr>
          <p:cNvSpPr txBox="1"/>
          <p:nvPr/>
        </p:nvSpPr>
        <p:spPr>
          <a:xfrm>
            <a:off x="1429305" y="343555"/>
            <a:ext cx="7713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Extract module: Objective 3 </a:t>
            </a:r>
            <a:r>
              <a:rPr lang="en-US" sz="2400" b="1" dirty="0">
                <a:sym typeface="Wingdings" panose="05000000000000000000" pitchFamily="2" charset="2"/>
              </a:rPr>
              <a:t> Creating a staging area</a:t>
            </a:r>
            <a:endParaRPr lang="en-IN" sz="2400" b="1" dirty="0"/>
          </a:p>
        </p:txBody>
      </p:sp>
      <p:pic>
        <p:nvPicPr>
          <p:cNvPr id="5" name="Picture Placeholder 5" descr="Master.py - PythonGraphDB - Visual Studio Code">
            <a:extLst>
              <a:ext uri="{FF2B5EF4-FFF2-40B4-BE49-F238E27FC236}">
                <a16:creationId xmlns:a16="http://schemas.microsoft.com/office/drawing/2014/main" id="{D8B21A5D-8628-4490-8CE6-AD61CEE62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3281" y="1107038"/>
            <a:ext cx="7045438" cy="2417396"/>
          </a:xfrm>
          <a:prstGeom prst="rect">
            <a:avLst/>
          </a:prstGeom>
        </p:spPr>
      </p:pic>
      <p:pic>
        <p:nvPicPr>
          <p:cNvPr id="7" name="Picture Placeholder 5" descr="Names2 - Excel">
            <a:extLst>
              <a:ext uri="{FF2B5EF4-FFF2-40B4-BE49-F238E27FC236}">
                <a16:creationId xmlns:a16="http://schemas.microsoft.com/office/drawing/2014/main" id="{9924089E-8FF6-4844-8D09-4F41310B6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43" y="4039316"/>
            <a:ext cx="11825314" cy="23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4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1DCF32-D89B-4336-9BFA-31DF467B56C8}"/>
              </a:ext>
            </a:extLst>
          </p:cNvPr>
          <p:cNvSpPr txBox="1"/>
          <p:nvPr/>
        </p:nvSpPr>
        <p:spPr>
          <a:xfrm>
            <a:off x="335872" y="1249076"/>
            <a:ext cx="1177327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staging area serves as a medium for other processes to interact with the scrapped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using a staging area we can extract data once and use it over and over again for uploading and formulating a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Especially this can be useful while working on the development of the 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our case we use a csv file for staging.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Another advantage of staging area is that we can develop the logic for transform module in some other language such as Java.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FA538-7A03-4AAF-A3B1-D8111C1BFDE1}"/>
              </a:ext>
            </a:extLst>
          </p:cNvPr>
          <p:cNvSpPr txBox="1"/>
          <p:nvPr/>
        </p:nvSpPr>
        <p:spPr>
          <a:xfrm>
            <a:off x="3142695" y="345945"/>
            <a:ext cx="8726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Why do we need a staging area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767413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7C4FF76-174B-471A-977D-1E555B0FA5A0}"/>
              </a:ext>
            </a:extLst>
          </p:cNvPr>
          <p:cNvSpPr txBox="1">
            <a:spLocks/>
          </p:cNvSpPr>
          <p:nvPr/>
        </p:nvSpPr>
        <p:spPr>
          <a:xfrm>
            <a:off x="1429305" y="327658"/>
            <a:ext cx="9294920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Getting started with the Transform module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2D3BE-7B44-4CEF-BDDF-48725C8A87D3}"/>
              </a:ext>
            </a:extLst>
          </p:cNvPr>
          <p:cNvSpPr txBox="1"/>
          <p:nvPr/>
        </p:nvSpPr>
        <p:spPr>
          <a:xfrm>
            <a:off x="1127464" y="1682611"/>
            <a:ext cx="96677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Transform module also has some objectives.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 read the data present in the staging area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Creating a database generation script.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 our case we use graph databases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Hence, the transform module is used to generate a graph database creation script.</a:t>
            </a:r>
          </a:p>
          <a:p>
            <a:pPr lvl="1"/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4148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D69A02C3-60E5-4A9A-94FC-D8BDEAC0227F}"/>
              </a:ext>
            </a:extLst>
          </p:cNvPr>
          <p:cNvSpPr txBox="1">
            <a:spLocks/>
          </p:cNvSpPr>
          <p:nvPr/>
        </p:nvSpPr>
        <p:spPr>
          <a:xfrm>
            <a:off x="1429305" y="327658"/>
            <a:ext cx="9294920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A gentle introduction to Graph databases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00F3E-F039-4592-BB54-EABE6A8AFC1F}"/>
              </a:ext>
            </a:extLst>
          </p:cNvPr>
          <p:cNvSpPr txBox="1"/>
          <p:nvPr/>
        </p:nvSpPr>
        <p:spPr>
          <a:xfrm>
            <a:off x="1127464" y="1682611"/>
            <a:ext cx="96677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graph database stores nodes and relationships instead of tables, or documents.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Data is stored just like you might sketch ideas on a whiteboard.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 live in a connected world, and understanding most domains requires processing rich sets of connections to understand what’s really happening.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Often, we find that the connections between items are as important as the items themselves.</a:t>
            </a:r>
          </a:p>
          <a:p>
            <a:pPr lvl="1"/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942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42536-3B29-45A7-8EDD-ABBE76BA7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00" y="1159716"/>
            <a:ext cx="6535192" cy="5357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FE0CC-DA95-485B-9520-E242D4A52BDF}"/>
              </a:ext>
            </a:extLst>
          </p:cNvPr>
          <p:cNvSpPr txBox="1"/>
          <p:nvPr/>
        </p:nvSpPr>
        <p:spPr>
          <a:xfrm>
            <a:off x="310718" y="1682611"/>
            <a:ext cx="37818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graph database stores nodes and relationships.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Nodes and relationships store information as key-value pairs.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 model is called as the property graph data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1696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9C103353-CFCA-45E7-BCA1-85DA3879CB7A}"/>
              </a:ext>
            </a:extLst>
          </p:cNvPr>
          <p:cNvSpPr txBox="1">
            <a:spLocks/>
          </p:cNvSpPr>
          <p:nvPr/>
        </p:nvSpPr>
        <p:spPr>
          <a:xfrm>
            <a:off x="1429305" y="327658"/>
            <a:ext cx="9294920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Cypher Query Language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046476-9721-43AE-B9D9-6653E9D14468}"/>
              </a:ext>
            </a:extLst>
          </p:cNvPr>
          <p:cNvSpPr txBox="1"/>
          <p:nvPr/>
        </p:nvSpPr>
        <p:spPr>
          <a:xfrm>
            <a:off x="310718" y="1682611"/>
            <a:ext cx="112657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Cypher is Neo4j’s graph query language that lets you retrieve data from the graph.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It is like SQL for graphs, and was inspired by SQL so it lets you focus on what data you want out of the graph (not how to go get it).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It is the easiest graph language to learn by far because of its similarity to other languages, and intuitiveness.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Cypher is unique because it provides a visual way of matching patterns and relationships.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Cypher uses ASCII art (:nodes)-[:relationships]-&gt;(:</a:t>
            </a:r>
            <a:r>
              <a:rPr lang="en-US" sz="2400" dirty="0" err="1"/>
              <a:t>other_nodes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2403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Cypher Query Language - Developer Guides — Mozilla Firefox">
            <a:extLst>
              <a:ext uri="{FF2B5EF4-FFF2-40B4-BE49-F238E27FC236}">
                <a16:creationId xmlns:a16="http://schemas.microsoft.com/office/drawing/2014/main" id="{2AC29CDE-487A-4CB0-AD82-2E2195645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177" y="1640257"/>
            <a:ext cx="11119646" cy="487362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9623E9A-83DE-4D16-8AE6-5D8552D35A27}"/>
              </a:ext>
            </a:extLst>
          </p:cNvPr>
          <p:cNvSpPr txBox="1">
            <a:spLocks/>
          </p:cNvSpPr>
          <p:nvPr/>
        </p:nvSpPr>
        <p:spPr>
          <a:xfrm>
            <a:off x="1429305" y="327658"/>
            <a:ext cx="9294920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Cypher Query Language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8201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Search · womenwhocode · GitHub — Mozilla Firefox">
            <a:extLst>
              <a:ext uri="{FF2B5EF4-FFF2-40B4-BE49-F238E27FC236}">
                <a16:creationId xmlns:a16="http://schemas.microsoft.com/office/drawing/2014/main" id="{94D9264B-5883-4226-816D-EB126F7E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401" y="108000"/>
            <a:ext cx="9279562" cy="5155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B7AEEE-A6BA-49E1-82C8-6BFAFAB23CFE}"/>
              </a:ext>
            </a:extLst>
          </p:cNvPr>
          <p:cNvSpPr txBox="1"/>
          <p:nvPr/>
        </p:nvSpPr>
        <p:spPr>
          <a:xfrm>
            <a:off x="867052" y="5377194"/>
            <a:ext cx="104578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Searching for a theme “</a:t>
            </a:r>
            <a:r>
              <a:rPr lang="en-US" sz="2800" dirty="0" err="1"/>
              <a:t>womenwhocode</a:t>
            </a:r>
            <a:r>
              <a:rPr lang="en-US" sz="2800" dirty="0"/>
              <a:t>” gives us a total of 163 repositories.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24139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FAB99FA-BB22-4F36-A442-14AA1BDB19EA}"/>
              </a:ext>
            </a:extLst>
          </p:cNvPr>
          <p:cNvSpPr txBox="1">
            <a:spLocks/>
          </p:cNvSpPr>
          <p:nvPr/>
        </p:nvSpPr>
        <p:spPr>
          <a:xfrm>
            <a:off x="1429305" y="327658"/>
            <a:ext cx="9294920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Cypher Query Language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E3035-C265-47D7-94B3-3836DA876794}"/>
              </a:ext>
            </a:extLst>
          </p:cNvPr>
          <p:cNvSpPr txBox="1"/>
          <p:nvPr/>
        </p:nvSpPr>
        <p:spPr>
          <a:xfrm>
            <a:off x="781235" y="3569607"/>
            <a:ext cx="112213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As users we specify patterns.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Patterns are graphs that are specified by a user for extracting data from a graph database.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specify the following pattern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Match (</a:t>
            </a:r>
            <a:r>
              <a:rPr lang="en-US" sz="2400" dirty="0" err="1"/>
              <a:t>You:PERSON</a:t>
            </a:r>
            <a:r>
              <a:rPr lang="en-US" sz="2400" dirty="0"/>
              <a:t>)-[:ARE_LEARNING]-&gt;(</a:t>
            </a:r>
            <a:r>
              <a:rPr lang="en-US" sz="2400" dirty="0" err="1"/>
              <a:t>Cypher:LANGUAGE</a:t>
            </a:r>
            <a:r>
              <a:rPr lang="en-US" sz="24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Placeholder 5" descr="Cypher Query Language - Developer Guides — Mozilla Firefox">
            <a:extLst>
              <a:ext uri="{FF2B5EF4-FFF2-40B4-BE49-F238E27FC236}">
                <a16:creationId xmlns:a16="http://schemas.microsoft.com/office/drawing/2014/main" id="{E8BF6524-A541-4B68-9ECE-D07FE2B7F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94590" y="1412945"/>
            <a:ext cx="6172200" cy="17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81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neo4j@neo4j://localhost:7687/neo4j - Neo4j Browser — Mozilla Firefox">
            <a:extLst>
              <a:ext uri="{FF2B5EF4-FFF2-40B4-BE49-F238E27FC236}">
                <a16:creationId xmlns:a16="http://schemas.microsoft.com/office/drawing/2014/main" id="{D69E69DB-3BB3-4586-966C-CD63EF958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2219" y="1166304"/>
            <a:ext cx="9027562" cy="553813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33CEF8B-953F-4327-BB21-4B01146490A5}"/>
              </a:ext>
            </a:extLst>
          </p:cNvPr>
          <p:cNvSpPr txBox="1">
            <a:spLocks/>
          </p:cNvSpPr>
          <p:nvPr/>
        </p:nvSpPr>
        <p:spPr>
          <a:xfrm>
            <a:off x="399495" y="469700"/>
            <a:ext cx="11792505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Cypher Query Language: Creating a Movie Database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33559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Scrapping GitHub website data and knowledge graph creation - PowerPoint">
            <a:extLst>
              <a:ext uri="{FF2B5EF4-FFF2-40B4-BE49-F238E27FC236}">
                <a16:creationId xmlns:a16="http://schemas.microsoft.com/office/drawing/2014/main" id="{E2219E49-F095-45C3-A7E3-485AB8496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5028" y="175256"/>
            <a:ext cx="8221944" cy="65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9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7FBEB921-DBBF-49BA-8FD4-31DAF6F7BBAE}"/>
              </a:ext>
            </a:extLst>
          </p:cNvPr>
          <p:cNvSpPr txBox="1">
            <a:spLocks/>
          </p:cNvSpPr>
          <p:nvPr/>
        </p:nvSpPr>
        <p:spPr>
          <a:xfrm>
            <a:off x="399495" y="469700"/>
            <a:ext cx="11792505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Transform module: Creating a database creation script</a:t>
            </a:r>
            <a:endParaRPr lang="en-IN" sz="4000" b="1" dirty="0"/>
          </a:p>
        </p:txBody>
      </p:sp>
      <p:pic>
        <p:nvPicPr>
          <p:cNvPr id="3" name="Picture Placeholder 5" descr="Transform.py - PythonGraphDB - Visual Studio Code">
            <a:extLst>
              <a:ext uri="{FF2B5EF4-FFF2-40B4-BE49-F238E27FC236}">
                <a16:creationId xmlns:a16="http://schemas.microsoft.com/office/drawing/2014/main" id="{4A838D6A-0073-4CE6-97A3-DE356AF67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0793" y="1362457"/>
            <a:ext cx="10041339" cy="53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61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F333A6F-62F2-4D89-8106-19B7010CB883}"/>
              </a:ext>
            </a:extLst>
          </p:cNvPr>
          <p:cNvSpPr txBox="1">
            <a:spLocks/>
          </p:cNvSpPr>
          <p:nvPr/>
        </p:nvSpPr>
        <p:spPr>
          <a:xfrm>
            <a:off x="2175029" y="469700"/>
            <a:ext cx="7892249" cy="577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/>
              <a:t>Load module: Creating the database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31831-CE14-4721-A7DB-C3E048466AE1}"/>
              </a:ext>
            </a:extLst>
          </p:cNvPr>
          <p:cNvSpPr txBox="1"/>
          <p:nvPr/>
        </p:nvSpPr>
        <p:spPr>
          <a:xfrm>
            <a:off x="510465" y="4924419"/>
            <a:ext cx="112213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There are two main components of the Load module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 connector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 interface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Placeholder 5" descr="Github - Online LaTeX Editor Overleaf — Mozilla Firefox">
            <a:extLst>
              <a:ext uri="{FF2B5EF4-FFF2-40B4-BE49-F238E27FC236}">
                <a16:creationId xmlns:a16="http://schemas.microsoft.com/office/drawing/2014/main" id="{54CF2479-8F83-45F5-9D58-7E0045DD9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9703" y="1402672"/>
            <a:ext cx="7142900" cy="34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0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● Load.py - PythonGraphDB - Visual Studio Code">
            <a:extLst>
              <a:ext uri="{FF2B5EF4-FFF2-40B4-BE49-F238E27FC236}">
                <a16:creationId xmlns:a16="http://schemas.microsoft.com/office/drawing/2014/main" id="{A5110E8B-DA0C-44B9-858D-F5951306F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24257" y="2572365"/>
            <a:ext cx="6631250" cy="4145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976D6-F138-4A95-9FE5-F33D2000BB14}"/>
              </a:ext>
            </a:extLst>
          </p:cNvPr>
          <p:cNvSpPr txBox="1"/>
          <p:nvPr/>
        </p:nvSpPr>
        <p:spPr>
          <a:xfrm>
            <a:off x="710214" y="2405849"/>
            <a:ext cx="262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constructor for initializing the variables.</a:t>
            </a:r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88C922-524E-4A1E-B303-A578B9953393}"/>
              </a:ext>
            </a:extLst>
          </p:cNvPr>
          <p:cNvCxnSpPr>
            <a:cxnSpLocks/>
          </p:cNvCxnSpPr>
          <p:nvPr/>
        </p:nvCxnSpPr>
        <p:spPr>
          <a:xfrm>
            <a:off x="3036163" y="2876365"/>
            <a:ext cx="2894120" cy="1216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02A693-B315-4195-A8D0-5B7AF5FF8D9A}"/>
              </a:ext>
            </a:extLst>
          </p:cNvPr>
          <p:cNvSpPr txBox="1"/>
          <p:nvPr/>
        </p:nvSpPr>
        <p:spPr>
          <a:xfrm>
            <a:off x="710214" y="4279037"/>
            <a:ext cx="2894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also uses a try-except block to check if a connection with database is established 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D5C00-77FE-41E3-8610-4E0955C06AFA}"/>
              </a:ext>
            </a:extLst>
          </p:cNvPr>
          <p:cNvCxnSpPr>
            <a:stCxn id="8" idx="3"/>
          </p:cNvCxnSpPr>
          <p:nvPr/>
        </p:nvCxnSpPr>
        <p:spPr>
          <a:xfrm>
            <a:off x="3604334" y="4879202"/>
            <a:ext cx="2725445" cy="509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AF0BB4-813B-4EE6-BFBB-9305B8D8E866}"/>
              </a:ext>
            </a:extLst>
          </p:cNvPr>
          <p:cNvSpPr txBox="1"/>
          <p:nvPr/>
        </p:nvSpPr>
        <p:spPr>
          <a:xfrm>
            <a:off x="710214" y="5665797"/>
            <a:ext cx="2272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case connection is not formed an exception is raised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2DDED4-0AF4-4005-BA20-E15F36059559}"/>
              </a:ext>
            </a:extLst>
          </p:cNvPr>
          <p:cNvCxnSpPr>
            <a:stCxn id="11" idx="3"/>
          </p:cNvCxnSpPr>
          <p:nvPr/>
        </p:nvCxnSpPr>
        <p:spPr>
          <a:xfrm>
            <a:off x="2982897" y="6127462"/>
            <a:ext cx="3346882" cy="131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5CC94A-E464-4A27-B0B1-8B24F66F7784}"/>
              </a:ext>
            </a:extLst>
          </p:cNvPr>
          <p:cNvSpPr txBox="1"/>
          <p:nvPr/>
        </p:nvSpPr>
        <p:spPr>
          <a:xfrm>
            <a:off x="2883023" y="59924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b="1" dirty="0"/>
              <a:t>Database connector</a:t>
            </a:r>
          </a:p>
        </p:txBody>
      </p:sp>
    </p:spTree>
    <p:extLst>
      <p:ext uri="{BB962C8B-B14F-4D97-AF65-F5344CB8AC3E}">
        <p14:creationId xmlns:p14="http://schemas.microsoft.com/office/powerpoint/2010/main" val="3510118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● Load.py - PythonGraphDB - Visual Studio Code">
            <a:extLst>
              <a:ext uri="{FF2B5EF4-FFF2-40B4-BE49-F238E27FC236}">
                <a16:creationId xmlns:a16="http://schemas.microsoft.com/office/drawing/2014/main" id="{B92035CC-EBD5-44C8-9590-BE62A6828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5776" y="1251751"/>
            <a:ext cx="7417565" cy="3575373"/>
          </a:xfrm>
          <a:prstGeom prst="rect">
            <a:avLst/>
          </a:prstGeom>
        </p:spPr>
      </p:pic>
      <p:pic>
        <p:nvPicPr>
          <p:cNvPr id="3" name="Picture Placeholder 5" descr="● Load.py - PythonGraphDB - Visual Studio Code">
            <a:extLst>
              <a:ext uri="{FF2B5EF4-FFF2-40B4-BE49-F238E27FC236}">
                <a16:creationId xmlns:a16="http://schemas.microsoft.com/office/drawing/2014/main" id="{E0028253-8130-4742-BD44-B16FCEDE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2718" y="5107570"/>
            <a:ext cx="3934539" cy="1044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92D4F0-D4BC-42CD-B78E-6257CA5C653C}"/>
              </a:ext>
            </a:extLst>
          </p:cNvPr>
          <p:cNvSpPr txBox="1"/>
          <p:nvPr/>
        </p:nvSpPr>
        <p:spPr>
          <a:xfrm>
            <a:off x="417249" y="788363"/>
            <a:ext cx="308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query function first asserts that a driver is initialized.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DB6894-62BB-4025-9E99-B8F50CCBCD33}"/>
              </a:ext>
            </a:extLst>
          </p:cNvPr>
          <p:cNvCxnSpPr>
            <a:cxnSpLocks/>
          </p:cNvCxnSpPr>
          <p:nvPr/>
        </p:nvCxnSpPr>
        <p:spPr>
          <a:xfrm>
            <a:off x="3280297" y="1101036"/>
            <a:ext cx="1815486" cy="55595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11EC44-62FB-444D-9039-A04532145044}"/>
              </a:ext>
            </a:extLst>
          </p:cNvPr>
          <p:cNvSpPr txBox="1"/>
          <p:nvPr/>
        </p:nvSpPr>
        <p:spPr>
          <a:xfrm>
            <a:off x="380872" y="1986493"/>
            <a:ext cx="3675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session is formed by using the database driver. We also check if we are passing a particular database. Otherwise the default database that is running is selected. 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6FDFE7-40A7-4BBB-99CB-4E1ED1A17F53}"/>
              </a:ext>
            </a:extLst>
          </p:cNvPr>
          <p:cNvCxnSpPr>
            <a:cxnSpLocks/>
          </p:cNvCxnSpPr>
          <p:nvPr/>
        </p:nvCxnSpPr>
        <p:spPr>
          <a:xfrm flipV="1">
            <a:off x="3966582" y="2725157"/>
            <a:ext cx="1564206" cy="7038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6BB784-194F-4908-AD1A-893DF6BCE852}"/>
              </a:ext>
            </a:extLst>
          </p:cNvPr>
          <p:cNvSpPr txBox="1"/>
          <p:nvPr/>
        </p:nvSpPr>
        <p:spPr>
          <a:xfrm>
            <a:off x="417249" y="3903794"/>
            <a:ext cx="3675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the run method which is provided by the session class to run the query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A51D59-8388-4F62-8558-ABE4ACD9377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092604" y="3195961"/>
            <a:ext cx="1438184" cy="116949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264903-91D3-49B2-ABF3-61077B75B94B}"/>
              </a:ext>
            </a:extLst>
          </p:cNvPr>
          <p:cNvSpPr txBox="1"/>
          <p:nvPr/>
        </p:nvSpPr>
        <p:spPr>
          <a:xfrm>
            <a:off x="417249" y="5267097"/>
            <a:ext cx="2024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 we use the close function to end the database connection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543521-73B1-438C-BFE6-28F618746746}"/>
              </a:ext>
            </a:extLst>
          </p:cNvPr>
          <p:cNvCxnSpPr>
            <a:stCxn id="16" idx="3"/>
          </p:cNvCxnSpPr>
          <p:nvPr/>
        </p:nvCxnSpPr>
        <p:spPr>
          <a:xfrm flipV="1">
            <a:off x="2441358" y="5301918"/>
            <a:ext cx="2539015" cy="5653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EEF7E1-E588-4681-A481-791AEAC4A5F7}"/>
              </a:ext>
            </a:extLst>
          </p:cNvPr>
          <p:cNvSpPr txBox="1"/>
          <p:nvPr/>
        </p:nvSpPr>
        <p:spPr>
          <a:xfrm>
            <a:off x="2838634" y="164577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b="1" dirty="0"/>
              <a:t>Database connector</a:t>
            </a:r>
          </a:p>
        </p:txBody>
      </p:sp>
    </p:spTree>
    <p:extLst>
      <p:ext uri="{BB962C8B-B14F-4D97-AF65-F5344CB8AC3E}">
        <p14:creationId xmlns:p14="http://schemas.microsoft.com/office/powerpoint/2010/main" val="1343191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E8B09E-4DAA-4463-8E48-982340A57F5D}"/>
              </a:ext>
            </a:extLst>
          </p:cNvPr>
          <p:cNvSpPr txBox="1"/>
          <p:nvPr/>
        </p:nvSpPr>
        <p:spPr>
          <a:xfrm>
            <a:off x="2883023" y="59924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b="1" dirty="0"/>
              <a:t>Database Interface</a:t>
            </a:r>
          </a:p>
        </p:txBody>
      </p:sp>
      <p:pic>
        <p:nvPicPr>
          <p:cNvPr id="3" name="Picture Placeholder 5" descr="Master.py - PythonGraphDB - Visual Studio Code">
            <a:extLst>
              <a:ext uri="{FF2B5EF4-FFF2-40B4-BE49-F238E27FC236}">
                <a16:creationId xmlns:a16="http://schemas.microsoft.com/office/drawing/2014/main" id="{23713CB6-D58F-4B12-95E7-963208BB8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1484" y="2722498"/>
            <a:ext cx="7759932" cy="1951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42F960-C4C6-4F55-B735-2572A9648371}"/>
              </a:ext>
            </a:extLst>
          </p:cNvPr>
          <p:cNvSpPr txBox="1"/>
          <p:nvPr/>
        </p:nvSpPr>
        <p:spPr>
          <a:xfrm>
            <a:off x="417249" y="1493188"/>
            <a:ext cx="318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instantiate the Fetch Data class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BF969-C4AC-4529-8FF4-89A52231CF4A}"/>
              </a:ext>
            </a:extLst>
          </p:cNvPr>
          <p:cNvSpPr txBox="1"/>
          <p:nvPr/>
        </p:nvSpPr>
        <p:spPr>
          <a:xfrm>
            <a:off x="330584" y="2538236"/>
            <a:ext cx="3016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we instantiate the </a:t>
            </a:r>
            <a:r>
              <a:rPr lang="en-US" dirty="0" err="1"/>
              <a:t>CreateCypherQuery</a:t>
            </a:r>
            <a:r>
              <a:rPr lang="en-US" dirty="0"/>
              <a:t> class by passing the git hub search string and passing the staging area csv file.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24300-5F0E-4C82-A242-0505DD18F5B6}"/>
              </a:ext>
            </a:extLst>
          </p:cNvPr>
          <p:cNvSpPr txBox="1"/>
          <p:nvPr/>
        </p:nvSpPr>
        <p:spPr>
          <a:xfrm>
            <a:off x="417249" y="4242722"/>
            <a:ext cx="219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we create the database creation string by calling the function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4F54B0-A572-433F-9D68-810E80A6281E}"/>
              </a:ext>
            </a:extLst>
          </p:cNvPr>
          <p:cNvCxnSpPr>
            <a:stCxn id="4" idx="3"/>
          </p:cNvCxnSpPr>
          <p:nvPr/>
        </p:nvCxnSpPr>
        <p:spPr>
          <a:xfrm>
            <a:off x="3604333" y="1816354"/>
            <a:ext cx="603683" cy="1060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850453-CADE-4358-9E36-5540C3028C5A}"/>
              </a:ext>
            </a:extLst>
          </p:cNvPr>
          <p:cNvCxnSpPr>
            <a:stCxn id="5" idx="3"/>
          </p:cNvCxnSpPr>
          <p:nvPr/>
        </p:nvCxnSpPr>
        <p:spPr>
          <a:xfrm flipV="1">
            <a:off x="3346882" y="3187083"/>
            <a:ext cx="861134" cy="898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5C12A2-4A1E-443B-9739-4C5A207F85B7}"/>
              </a:ext>
            </a:extLst>
          </p:cNvPr>
          <p:cNvCxnSpPr>
            <a:stCxn id="6" idx="3"/>
          </p:cNvCxnSpPr>
          <p:nvPr/>
        </p:nvCxnSpPr>
        <p:spPr>
          <a:xfrm flipV="1">
            <a:off x="2610034" y="3515557"/>
            <a:ext cx="1544716" cy="13273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84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Master.py - PythonGraphDB - Visual Studio Code">
            <a:extLst>
              <a:ext uri="{FF2B5EF4-FFF2-40B4-BE49-F238E27FC236}">
                <a16:creationId xmlns:a16="http://schemas.microsoft.com/office/drawing/2014/main" id="{7B9CDDFF-9088-447D-9455-5F9450C91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1484" y="2722498"/>
            <a:ext cx="7759932" cy="1951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28983E-B5BC-4760-8036-65568C512FBA}"/>
              </a:ext>
            </a:extLst>
          </p:cNvPr>
          <p:cNvSpPr txBox="1"/>
          <p:nvPr/>
        </p:nvSpPr>
        <p:spPr>
          <a:xfrm>
            <a:off x="2883023" y="59924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b="1" dirty="0"/>
              <a:t>Database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06F15-8DF4-445B-912D-668B0078C50F}"/>
              </a:ext>
            </a:extLst>
          </p:cNvPr>
          <p:cNvSpPr txBox="1"/>
          <p:nvPr/>
        </p:nvSpPr>
        <p:spPr>
          <a:xfrm>
            <a:off x="559293" y="1435210"/>
            <a:ext cx="2796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store the database creation string in the </a:t>
            </a:r>
            <a:r>
              <a:rPr lang="en-US" dirty="0" err="1"/>
              <a:t>dbCreateString</a:t>
            </a:r>
            <a:r>
              <a:rPr lang="en-US" dirty="0"/>
              <a:t> variable.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1223C-246F-4699-8227-00EE6F06AA2F}"/>
              </a:ext>
            </a:extLst>
          </p:cNvPr>
          <p:cNvSpPr txBox="1"/>
          <p:nvPr/>
        </p:nvSpPr>
        <p:spPr>
          <a:xfrm>
            <a:off x="559293" y="2821220"/>
            <a:ext cx="2095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initialize the connection with</a:t>
            </a:r>
          </a:p>
          <a:p>
            <a:r>
              <a:rPr lang="en-US" dirty="0"/>
              <a:t>Neo4j Graph database by passing in the appropriate parameters such as </a:t>
            </a:r>
            <a:r>
              <a:rPr lang="en-US" dirty="0" err="1"/>
              <a:t>url</a:t>
            </a:r>
            <a:r>
              <a:rPr lang="en-US" dirty="0"/>
              <a:t>, user and password. 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B8725-9295-4528-B417-B93686D61054}"/>
              </a:ext>
            </a:extLst>
          </p:cNvPr>
          <p:cNvSpPr txBox="1"/>
          <p:nvPr/>
        </p:nvSpPr>
        <p:spPr>
          <a:xfrm>
            <a:off x="692458" y="5619565"/>
            <a:ext cx="532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Finally we execute the query on Neo4j Graph Database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DE7278-48B7-4AA7-9AEC-7F590FBF768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57526" y="2358540"/>
            <a:ext cx="2277123" cy="1371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06ECE8-7AD2-4033-BFBB-13899CBCA3C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54423" y="3975382"/>
            <a:ext cx="1580226" cy="312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A4ECF7-71C2-4E89-B80C-2DF426CE14C0}"/>
              </a:ext>
            </a:extLst>
          </p:cNvPr>
          <p:cNvCxnSpPr>
            <a:stCxn id="6" idx="0"/>
          </p:cNvCxnSpPr>
          <p:nvPr/>
        </p:nvCxnSpPr>
        <p:spPr>
          <a:xfrm flipV="1">
            <a:off x="3355912" y="4589755"/>
            <a:ext cx="878737" cy="10298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637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Scrapping GitHub website data and knowledge graph creation - PowerPoint">
            <a:extLst>
              <a:ext uri="{FF2B5EF4-FFF2-40B4-BE49-F238E27FC236}">
                <a16:creationId xmlns:a16="http://schemas.microsoft.com/office/drawing/2014/main" id="{31645CCF-C0D4-4158-A4F1-8A1902C55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3780" y="178515"/>
            <a:ext cx="8124440" cy="65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1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GitHub - WomenWhoCode/WomenWhoCode: Bring the WWCode experience mobile. — Mozilla Firefox">
            <a:extLst>
              <a:ext uri="{FF2B5EF4-FFF2-40B4-BE49-F238E27FC236}">
                <a16:creationId xmlns:a16="http://schemas.microsoft.com/office/drawing/2014/main" id="{146AE8FE-7747-4541-9CAB-1F5D30E29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93907" y="2189811"/>
            <a:ext cx="6172200" cy="1612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3F419D-D332-45E7-9FDB-5101CA19C962}"/>
              </a:ext>
            </a:extLst>
          </p:cNvPr>
          <p:cNvSpPr txBox="1"/>
          <p:nvPr/>
        </p:nvSpPr>
        <p:spPr>
          <a:xfrm>
            <a:off x="361025" y="885093"/>
            <a:ext cx="394464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the sake of simplicity we want to find out only the last person that committed to the project.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 shown in the image we know that person is </a:t>
            </a:r>
            <a:r>
              <a:rPr lang="en-US" sz="2800" dirty="0" err="1"/>
              <a:t>zassmin</a:t>
            </a:r>
            <a:r>
              <a:rPr lang="en-US" sz="2800" dirty="0"/>
              <a:t>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23321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B27B-C7B6-4C46-A74A-98A9BDDDF44E}"/>
              </a:ext>
            </a:extLst>
          </p:cNvPr>
          <p:cNvSpPr txBox="1"/>
          <p:nvPr/>
        </p:nvSpPr>
        <p:spPr>
          <a:xfrm>
            <a:off x="1518082" y="599243"/>
            <a:ext cx="8939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b="1" dirty="0"/>
              <a:t>Creation of a Knowledge Graph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45613-2D41-47F4-8853-36A2DD26A7CE}"/>
              </a:ext>
            </a:extLst>
          </p:cNvPr>
          <p:cNvSpPr txBox="1"/>
          <p:nvPr/>
        </p:nvSpPr>
        <p:spPr>
          <a:xfrm>
            <a:off x="559293" y="1435210"/>
            <a:ext cx="104312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knowledge graph can be created from the labeled property graph that we have.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create a social network of GitHub users by building on the logic that we have used to develop this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its current form it is a Proof of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Next objective: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a knowledge graph based on the graph database that we have.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This knowledge graph can be used to build recommendation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system can be used to provide recommendations to users that they can collaborate with.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05810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A64AD-B87E-485E-A682-30E8E28EBD42}"/>
              </a:ext>
            </a:extLst>
          </p:cNvPr>
          <p:cNvSpPr txBox="1"/>
          <p:nvPr/>
        </p:nvSpPr>
        <p:spPr>
          <a:xfrm>
            <a:off x="1518082" y="599243"/>
            <a:ext cx="8939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b="1" dirty="0"/>
              <a:t>Creation of a Knowledge Graph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1F282-EB15-491A-8CDB-6586A3E86BEE}"/>
              </a:ext>
            </a:extLst>
          </p:cNvPr>
          <p:cNvSpPr txBox="1"/>
          <p:nvPr/>
        </p:nvSpPr>
        <p:spPr>
          <a:xfrm>
            <a:off x="559293" y="1435210"/>
            <a:ext cx="104312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 idea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use the GitHub </a:t>
            </a:r>
            <a:r>
              <a:rPr lang="en-US" sz="2400" dirty="0" err="1"/>
              <a:t>api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use the get method of GitHub </a:t>
            </a:r>
            <a:r>
              <a:rPr lang="en-US" sz="2400" dirty="0" err="1"/>
              <a:t>api</a:t>
            </a:r>
            <a:r>
              <a:rPr lang="en-US" sz="2400" dirty="0"/>
              <a:t> that provides us with information about users.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syntax for the GitHub </a:t>
            </a:r>
            <a:r>
              <a:rPr lang="en-US" sz="2400" dirty="0" err="1"/>
              <a:t>api’s</a:t>
            </a:r>
            <a:r>
              <a:rPr lang="en-US" sz="2400" dirty="0"/>
              <a:t> get method is as follows: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400" dirty="0">
                <a:hlinkClick r:id="rId2"/>
              </a:rPr>
              <a:t>https://api.github.com/users/{</a:t>
            </a:r>
            <a:r>
              <a:rPr lang="en-IN" sz="2400" b="1" dirty="0">
                <a:hlinkClick r:id="rId2"/>
              </a:rPr>
              <a:t>USER_NAME</a:t>
            </a:r>
            <a:r>
              <a:rPr lang="en-IN" sz="2400" dirty="0">
                <a:hlinkClick r:id="rId2"/>
              </a:rPr>
              <a:t>}</a:t>
            </a:r>
            <a:endParaRPr lang="en-IN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400" dirty="0"/>
              <a:t>We have to pass the USER_NAME field of the </a:t>
            </a:r>
            <a:r>
              <a:rPr lang="en-IN" sz="2400" dirty="0" err="1"/>
              <a:t>url</a:t>
            </a:r>
            <a:r>
              <a:rPr lang="en-IN" sz="2400" dirty="0"/>
              <a:t> to fetch a record.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2400" dirty="0"/>
              <a:t>The result set produced is in form if a </a:t>
            </a:r>
            <a:r>
              <a:rPr lang="en-IN" sz="2400" dirty="0" err="1"/>
              <a:t>Json</a:t>
            </a:r>
            <a:r>
              <a:rPr lang="en-IN" sz="24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1257369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Mozilla Firefox">
            <a:extLst>
              <a:ext uri="{FF2B5EF4-FFF2-40B4-BE49-F238E27FC236}">
                <a16:creationId xmlns:a16="http://schemas.microsoft.com/office/drawing/2014/main" id="{5F6EDE65-4C0D-4617-A361-065F7F14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708" y="123196"/>
            <a:ext cx="6313395" cy="6611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21DDD-C10A-4F78-8654-85BF530801E5}"/>
              </a:ext>
            </a:extLst>
          </p:cNvPr>
          <p:cNvSpPr txBox="1"/>
          <p:nvPr/>
        </p:nvSpPr>
        <p:spPr>
          <a:xfrm>
            <a:off x="426129" y="399495"/>
            <a:ext cx="236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browser and pass the </a:t>
            </a:r>
            <a:r>
              <a:rPr lang="en-US" dirty="0" err="1"/>
              <a:t>url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E7346-F871-40BC-8C8C-74A44203C82B}"/>
              </a:ext>
            </a:extLst>
          </p:cNvPr>
          <p:cNvSpPr txBox="1"/>
          <p:nvPr/>
        </p:nvSpPr>
        <p:spPr>
          <a:xfrm>
            <a:off x="426129" y="1720840"/>
            <a:ext cx="3009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request returns all the information about the user. In case the user updates some thing on the GitHub repository such as added a new follower. The information gets updated on the </a:t>
            </a:r>
            <a:r>
              <a:rPr lang="en-US" dirty="0" err="1"/>
              <a:t>api</a:t>
            </a:r>
            <a:r>
              <a:rPr lang="en-US" dirty="0"/>
              <a:t> as well.</a:t>
            </a:r>
          </a:p>
          <a:p>
            <a:endParaRPr lang="en-US" dirty="0"/>
          </a:p>
          <a:p>
            <a:r>
              <a:rPr lang="en-US" dirty="0"/>
              <a:t>As such the get method is used to access the live data from GitHub. 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0B3DA5-8B7F-41DD-95EE-C33B860CCCDB}"/>
              </a:ext>
            </a:extLst>
          </p:cNvPr>
          <p:cNvCxnSpPr>
            <a:stCxn id="3" idx="3"/>
          </p:cNvCxnSpPr>
          <p:nvPr/>
        </p:nvCxnSpPr>
        <p:spPr>
          <a:xfrm flipV="1">
            <a:off x="2787589" y="337351"/>
            <a:ext cx="3852908" cy="385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AC6019-63D3-4251-BB9A-2525C9CE0039}"/>
              </a:ext>
            </a:extLst>
          </p:cNvPr>
          <p:cNvCxnSpPr>
            <a:stCxn id="4" idx="3"/>
          </p:cNvCxnSpPr>
          <p:nvPr/>
        </p:nvCxnSpPr>
        <p:spPr>
          <a:xfrm flipV="1">
            <a:off x="3435659" y="1045826"/>
            <a:ext cx="1145219" cy="2383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903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C27F2C-869B-4390-9AA0-59A010F81D3F}"/>
              </a:ext>
            </a:extLst>
          </p:cNvPr>
          <p:cNvSpPr txBox="1"/>
          <p:nvPr/>
        </p:nvSpPr>
        <p:spPr>
          <a:xfrm>
            <a:off x="301841" y="599243"/>
            <a:ext cx="11452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3600" b="1" dirty="0"/>
              <a:t>Why using the get </a:t>
            </a:r>
            <a:r>
              <a:rPr lang="en-US" sz="3600" b="1" dirty="0" err="1"/>
              <a:t>api</a:t>
            </a:r>
            <a:r>
              <a:rPr lang="en-US" sz="3600" b="1" dirty="0"/>
              <a:t> method is a correct solution??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8635E-41CD-4C79-A1A1-B1102E11F330}"/>
              </a:ext>
            </a:extLst>
          </p:cNvPr>
          <p:cNvSpPr txBox="1"/>
          <p:nvPr/>
        </p:nvSpPr>
        <p:spPr>
          <a:xfrm>
            <a:off x="1216241" y="1886478"/>
            <a:ext cx="1008503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only requirement for GET method in GitHub </a:t>
            </a:r>
            <a:r>
              <a:rPr lang="en-US" sz="2800" dirty="0" err="1"/>
              <a:t>api</a:t>
            </a:r>
            <a:r>
              <a:rPr lang="en-US" sz="2800" dirty="0"/>
              <a:t> is that a user name is required.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User name is unique identify of a GitHub user.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Our code already extracts user names of the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 can use this to start building the knowledge graph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24981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Master.py - PythonGraphDB - Visual Studio Code">
            <a:extLst>
              <a:ext uri="{FF2B5EF4-FFF2-40B4-BE49-F238E27FC236}">
                <a16:creationId xmlns:a16="http://schemas.microsoft.com/office/drawing/2014/main" id="{2F0FD2DB-D00B-4520-A3E7-DE1C025E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3336" y="795976"/>
            <a:ext cx="6511327" cy="5579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C987CF-5D89-4B6A-9F72-897B6C9DC6E2}"/>
              </a:ext>
            </a:extLst>
          </p:cNvPr>
          <p:cNvSpPr txBox="1"/>
          <p:nvPr/>
        </p:nvSpPr>
        <p:spPr>
          <a:xfrm>
            <a:off x="337351" y="1242874"/>
            <a:ext cx="3018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first searching all the users in the graph database that we have created.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9CC76-FC36-4338-BCF5-A9BB7FF23114}"/>
              </a:ext>
            </a:extLst>
          </p:cNvPr>
          <p:cNvSpPr txBox="1"/>
          <p:nvPr/>
        </p:nvSpPr>
        <p:spPr>
          <a:xfrm>
            <a:off x="310718" y="2681056"/>
            <a:ext cx="2752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we create a list of user names called as </a:t>
            </a:r>
            <a:r>
              <a:rPr lang="en-US" dirty="0" err="1"/>
              <a:t>nameList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06E84-44CE-4C86-B514-C94A6E009339}"/>
              </a:ext>
            </a:extLst>
          </p:cNvPr>
          <p:cNvSpPr txBox="1"/>
          <p:nvPr/>
        </p:nvSpPr>
        <p:spPr>
          <a:xfrm>
            <a:off x="337351" y="4039340"/>
            <a:ext cx="2450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nameList</a:t>
            </a:r>
            <a:r>
              <a:rPr lang="en-US" dirty="0"/>
              <a:t> contains duplicated, so in order to eliminate the duplicates we convert the list into set and then set into a list. 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8284DC-FA2D-4D7B-A847-2AD63C2AE53A}"/>
              </a:ext>
            </a:extLst>
          </p:cNvPr>
          <p:cNvCxnSpPr>
            <a:stCxn id="3" idx="3"/>
          </p:cNvCxnSpPr>
          <p:nvPr/>
        </p:nvCxnSpPr>
        <p:spPr>
          <a:xfrm flipV="1">
            <a:off x="3355759" y="1127464"/>
            <a:ext cx="2672179" cy="577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2ACE8D-07E6-4951-A47C-DF38C63CF346}"/>
              </a:ext>
            </a:extLst>
          </p:cNvPr>
          <p:cNvCxnSpPr>
            <a:stCxn id="4" idx="3"/>
          </p:cNvCxnSpPr>
          <p:nvPr/>
        </p:nvCxnSpPr>
        <p:spPr>
          <a:xfrm>
            <a:off x="3062796" y="3142721"/>
            <a:ext cx="3906175" cy="4616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7DC2BF-5F07-44CA-9567-B78D31E4B27E}"/>
              </a:ext>
            </a:extLst>
          </p:cNvPr>
          <p:cNvCxnSpPr>
            <a:stCxn id="5" idx="3"/>
          </p:cNvCxnSpPr>
          <p:nvPr/>
        </p:nvCxnSpPr>
        <p:spPr>
          <a:xfrm flipV="1">
            <a:off x="2787588" y="4110361"/>
            <a:ext cx="3240350" cy="806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807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Master.py - PythonGraphDB - Visual Studio Code">
            <a:extLst>
              <a:ext uri="{FF2B5EF4-FFF2-40B4-BE49-F238E27FC236}">
                <a16:creationId xmlns:a16="http://schemas.microsoft.com/office/drawing/2014/main" id="{2F0FD2DB-D00B-4520-A3E7-DE1C025E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3336" y="795976"/>
            <a:ext cx="6511327" cy="5579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06E84-44CE-4C86-B514-C94A6E009339}"/>
              </a:ext>
            </a:extLst>
          </p:cNvPr>
          <p:cNvSpPr txBox="1"/>
          <p:nvPr/>
        </p:nvSpPr>
        <p:spPr>
          <a:xfrm>
            <a:off x="407337" y="3244334"/>
            <a:ext cx="3747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we iterate over the </a:t>
            </a:r>
            <a:r>
              <a:rPr lang="en-US" dirty="0" err="1"/>
              <a:t>nameList</a:t>
            </a:r>
            <a:r>
              <a:rPr lang="en-US" dirty="0"/>
              <a:t> and pass each name to the </a:t>
            </a:r>
            <a:r>
              <a:rPr lang="en-US" dirty="0" err="1"/>
              <a:t>callToGithubApi</a:t>
            </a:r>
            <a:r>
              <a:rPr lang="en-US" dirty="0"/>
              <a:t> method in the </a:t>
            </a:r>
            <a:r>
              <a:rPr lang="en-US" dirty="0" err="1"/>
              <a:t>SearchFollowers</a:t>
            </a:r>
            <a:r>
              <a:rPr lang="en-US" dirty="0"/>
              <a:t> class.</a:t>
            </a:r>
          </a:p>
          <a:p>
            <a:endParaRPr lang="en-US" dirty="0"/>
          </a:p>
          <a:p>
            <a:r>
              <a:rPr lang="en-US" dirty="0"/>
              <a:t>The method returns a dictionary.</a:t>
            </a:r>
          </a:p>
          <a:p>
            <a:endParaRPr lang="en-US" dirty="0"/>
          </a:p>
          <a:p>
            <a:r>
              <a:rPr lang="en-US" dirty="0"/>
              <a:t>We iterate over the dictionary and output the follower’s </a:t>
            </a:r>
            <a:r>
              <a:rPr lang="en-US" dirty="0" err="1"/>
              <a:t>html_url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0E103-01A3-42A3-BDB9-6EC6D8A35DED}"/>
              </a:ext>
            </a:extLst>
          </p:cNvPr>
          <p:cNvSpPr txBox="1"/>
          <p:nvPr/>
        </p:nvSpPr>
        <p:spPr>
          <a:xfrm>
            <a:off x="407337" y="2148395"/>
            <a:ext cx="298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instantiate the class </a:t>
            </a:r>
            <a:r>
              <a:rPr lang="en-US" dirty="0" err="1"/>
              <a:t>SearchFollowers</a:t>
            </a:r>
            <a:r>
              <a:rPr lang="en-US" dirty="0"/>
              <a:t> and store the references in sf variable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563116-9B71-4741-9CE8-30BD36EEB840}"/>
              </a:ext>
            </a:extLst>
          </p:cNvPr>
          <p:cNvCxnSpPr>
            <a:stCxn id="6" idx="3"/>
          </p:cNvCxnSpPr>
          <p:nvPr/>
        </p:nvCxnSpPr>
        <p:spPr>
          <a:xfrm>
            <a:off x="3390234" y="2610060"/>
            <a:ext cx="2705766" cy="21306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DD23E-6C82-4C74-AE1C-8F29DB7A889D}"/>
              </a:ext>
            </a:extLst>
          </p:cNvPr>
          <p:cNvCxnSpPr>
            <a:stCxn id="5" idx="3"/>
          </p:cNvCxnSpPr>
          <p:nvPr/>
        </p:nvCxnSpPr>
        <p:spPr>
          <a:xfrm>
            <a:off x="4154750" y="4536996"/>
            <a:ext cx="2210539" cy="9937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DFA332-4F00-4BC5-B94D-C47956E679E3}"/>
              </a:ext>
            </a:extLst>
          </p:cNvPr>
          <p:cNvCxnSpPr/>
          <p:nvPr/>
        </p:nvCxnSpPr>
        <p:spPr>
          <a:xfrm>
            <a:off x="3639845" y="5415379"/>
            <a:ext cx="2814221" cy="497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350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Transform.py - PythonGraphDB - Visual Studio Code">
            <a:extLst>
              <a:ext uri="{FF2B5EF4-FFF2-40B4-BE49-F238E27FC236}">
                <a16:creationId xmlns:a16="http://schemas.microsoft.com/office/drawing/2014/main" id="{B22EB490-89D1-4FBA-9993-144A97D43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4357" y="410397"/>
            <a:ext cx="5194285" cy="2739275"/>
          </a:xfrm>
          <a:prstGeom prst="rect">
            <a:avLst/>
          </a:prstGeom>
        </p:spPr>
      </p:pic>
      <p:pic>
        <p:nvPicPr>
          <p:cNvPr id="3" name="Picture Placeholder 5" descr="● ExtractUsers.py - PythonGraphDB - Visual Studio Code">
            <a:extLst>
              <a:ext uri="{FF2B5EF4-FFF2-40B4-BE49-F238E27FC236}">
                <a16:creationId xmlns:a16="http://schemas.microsoft.com/office/drawing/2014/main" id="{34516595-8BAC-441F-8B0D-611700C55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4357" y="3344343"/>
            <a:ext cx="6715933" cy="3331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A474A-8510-4DE4-957D-FFB1785F4474}"/>
              </a:ext>
            </a:extLst>
          </p:cNvPr>
          <p:cNvSpPr txBox="1"/>
          <p:nvPr/>
        </p:nvSpPr>
        <p:spPr>
          <a:xfrm>
            <a:off x="568171" y="1278384"/>
            <a:ext cx="3036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SearchExistingUsers</a:t>
            </a:r>
            <a:r>
              <a:rPr lang="en-US" dirty="0"/>
              <a:t> class initializes the </a:t>
            </a:r>
            <a:r>
              <a:rPr lang="en-US" dirty="0" err="1"/>
              <a:t>searchQuery</a:t>
            </a:r>
            <a:r>
              <a:rPr lang="en-US" dirty="0"/>
              <a:t> variable with a simple Cypher query.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D41F5-DAA5-4704-815F-EACDE85B1E5F}"/>
              </a:ext>
            </a:extLst>
          </p:cNvPr>
          <p:cNvSpPr txBox="1"/>
          <p:nvPr/>
        </p:nvSpPr>
        <p:spPr>
          <a:xfrm>
            <a:off x="630315" y="3835154"/>
            <a:ext cx="321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SearchFollowers</a:t>
            </a:r>
            <a:r>
              <a:rPr lang="en-US" dirty="0"/>
              <a:t> class initializes an </a:t>
            </a:r>
            <a:r>
              <a:rPr lang="en-US" dirty="0" err="1"/>
              <a:t>apilink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B4B3F-68AC-40B6-8851-E874ADF2BC05}"/>
              </a:ext>
            </a:extLst>
          </p:cNvPr>
          <p:cNvSpPr txBox="1"/>
          <p:nvPr/>
        </p:nvSpPr>
        <p:spPr>
          <a:xfrm>
            <a:off x="683580" y="4979451"/>
            <a:ext cx="2805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callToGithubApi</a:t>
            </a:r>
            <a:r>
              <a:rPr lang="en-US" dirty="0"/>
              <a:t> method appends username and followers to the </a:t>
            </a:r>
            <a:r>
              <a:rPr lang="en-US" dirty="0" err="1"/>
              <a:t>url</a:t>
            </a:r>
            <a:r>
              <a:rPr lang="en-US" dirty="0"/>
              <a:t> and then sends a get request.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36ECA9-11B4-4E60-A9C9-1BB781D219EF}"/>
              </a:ext>
            </a:extLst>
          </p:cNvPr>
          <p:cNvCxnSpPr>
            <a:stCxn id="4" idx="3"/>
          </p:cNvCxnSpPr>
          <p:nvPr/>
        </p:nvCxnSpPr>
        <p:spPr>
          <a:xfrm flipV="1">
            <a:off x="3604334" y="656948"/>
            <a:ext cx="1873188" cy="12216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80913-96C2-412A-A553-6C7D51BA2715}"/>
              </a:ext>
            </a:extLst>
          </p:cNvPr>
          <p:cNvCxnSpPr>
            <a:stCxn id="5" idx="3"/>
          </p:cNvCxnSpPr>
          <p:nvPr/>
        </p:nvCxnSpPr>
        <p:spPr>
          <a:xfrm flipV="1">
            <a:off x="3844031" y="3835154"/>
            <a:ext cx="2112886" cy="3231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F41EB3-4CB0-4C46-BFDE-4BBDFEFEE420}"/>
              </a:ext>
            </a:extLst>
          </p:cNvPr>
          <p:cNvCxnSpPr>
            <a:stCxn id="6" idx="3"/>
          </p:cNvCxnSpPr>
          <p:nvPr/>
        </p:nvCxnSpPr>
        <p:spPr>
          <a:xfrm flipV="1">
            <a:off x="3488924" y="4634144"/>
            <a:ext cx="2467993" cy="9454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49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Scrapping GitHub website data and knowledge graph creation - PowerPoint">
            <a:extLst>
              <a:ext uri="{FF2B5EF4-FFF2-40B4-BE49-F238E27FC236}">
                <a16:creationId xmlns:a16="http://schemas.microsoft.com/office/drawing/2014/main" id="{BC60A9CF-4C8E-4DF7-A663-0F626F8AC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8028" y="232822"/>
            <a:ext cx="6055944" cy="65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37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Master.py - PythonGraphDB - Visual Studio Code">
            <a:extLst>
              <a:ext uri="{FF2B5EF4-FFF2-40B4-BE49-F238E27FC236}">
                <a16:creationId xmlns:a16="http://schemas.microsoft.com/office/drawing/2014/main" id="{6B842518-7361-4866-806A-4F2C41FFE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09316" y="215069"/>
            <a:ext cx="4901845" cy="6274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45851A-E88D-4EC2-8894-7523A079CD05}"/>
              </a:ext>
            </a:extLst>
          </p:cNvPr>
          <p:cNvSpPr txBox="1"/>
          <p:nvPr/>
        </p:nvSpPr>
        <p:spPr>
          <a:xfrm>
            <a:off x="514906" y="2175029"/>
            <a:ext cx="3781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python code discussed above we can now fetch all the followers data.</a:t>
            </a:r>
          </a:p>
          <a:p>
            <a:endParaRPr lang="en-US" dirty="0"/>
          </a:p>
          <a:p>
            <a:r>
              <a:rPr lang="en-US" dirty="0"/>
              <a:t>The output is displayed on the console.</a:t>
            </a:r>
          </a:p>
          <a:p>
            <a:endParaRPr lang="en-US" dirty="0"/>
          </a:p>
          <a:p>
            <a:r>
              <a:rPr lang="en-US" dirty="0"/>
              <a:t>We can use this information to start enriching our graph database. Hence creating a knowledge graph.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958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38799A-6D76-4184-85B5-CEB47FC6C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05" y="1236405"/>
            <a:ext cx="9028589" cy="5478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61CCEA-8A85-4ABB-91AE-D2047CDAD5A2}"/>
              </a:ext>
            </a:extLst>
          </p:cNvPr>
          <p:cNvSpPr txBox="1"/>
          <p:nvPr/>
        </p:nvSpPr>
        <p:spPr>
          <a:xfrm>
            <a:off x="1509204" y="414576"/>
            <a:ext cx="9028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Cypher Query For Generating the Knowledge Graph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63457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9069C5-437B-4C22-8A17-3221E77EA22C}"/>
              </a:ext>
            </a:extLst>
          </p:cNvPr>
          <p:cNvSpPr txBox="1"/>
          <p:nvPr/>
        </p:nvSpPr>
        <p:spPr>
          <a:xfrm>
            <a:off x="1562470" y="1362145"/>
            <a:ext cx="923277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As a user who is using the GitHub website.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can observe that the webpage </a:t>
            </a:r>
            <a:r>
              <a:rPr lang="en-US" sz="3200" b="1" i="1" u="sng" dirty="0"/>
              <a:t>are linked </a:t>
            </a:r>
            <a:r>
              <a:rPr lang="en-US" sz="3200" dirty="0"/>
              <a:t>to one another.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user can navigate to different pages by clicking on the </a:t>
            </a:r>
            <a:r>
              <a:rPr lang="en-US" sz="3200" b="1" i="1" u="sng" dirty="0"/>
              <a:t>hyperlinks</a:t>
            </a:r>
            <a:r>
              <a:rPr lang="en-US" sz="32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Intuitively we can think of these pages having some </a:t>
            </a:r>
            <a:r>
              <a:rPr lang="en-US" sz="3200" b="1" i="1" u="sng" dirty="0"/>
              <a:t>relationships</a:t>
            </a:r>
            <a:r>
              <a:rPr lang="en-US" sz="3200" dirty="0"/>
              <a:t> with each other.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7E848-0102-403D-832B-176F0EE8CCDA}"/>
              </a:ext>
            </a:extLst>
          </p:cNvPr>
          <p:cNvSpPr txBox="1"/>
          <p:nvPr/>
        </p:nvSpPr>
        <p:spPr>
          <a:xfrm>
            <a:off x="3429000" y="343554"/>
            <a:ext cx="4489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Problem Formulation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917366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crapping GitHub website data and knowledge graph creation - PowerPoint">
            <a:extLst>
              <a:ext uri="{FF2B5EF4-FFF2-40B4-BE49-F238E27FC236}">
                <a16:creationId xmlns:a16="http://schemas.microsoft.com/office/drawing/2014/main" id="{21067A16-41F0-4585-AC6B-94D2E5DA9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5197"/>
            <a:ext cx="12192000" cy="65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8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Search · womenwhocode · GitHub — Mozilla Firefox">
            <a:extLst>
              <a:ext uri="{FF2B5EF4-FFF2-40B4-BE49-F238E27FC236}">
                <a16:creationId xmlns:a16="http://schemas.microsoft.com/office/drawing/2014/main" id="{2AFAB102-1D70-4ED8-9B2F-CFF89A8F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31161" y="1713297"/>
            <a:ext cx="5614524" cy="3119181"/>
          </a:xfrm>
          <a:prstGeom prst="rect">
            <a:avLst/>
          </a:prstGeom>
        </p:spPr>
      </p:pic>
      <p:pic>
        <p:nvPicPr>
          <p:cNvPr id="3" name="Picture Placeholder 5" descr="GitHub: Where the world builds software · GitHub — Mozilla Firefox">
            <a:extLst>
              <a:ext uri="{FF2B5EF4-FFF2-40B4-BE49-F238E27FC236}">
                <a16:creationId xmlns:a16="http://schemas.microsoft.com/office/drawing/2014/main" id="{9224AD1D-FC33-4974-8E13-0D5F54C73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315" y="132063"/>
            <a:ext cx="5215173" cy="2335929"/>
          </a:xfrm>
          <a:prstGeom prst="rect">
            <a:avLst/>
          </a:prstGeom>
        </p:spPr>
      </p:pic>
      <p:pic>
        <p:nvPicPr>
          <p:cNvPr id="4" name="Picture Placeholder 5" descr="GitHub - WomenWhoCode/WomenWhoCode: Bring the WWCode experience mobile. — Mozilla Firefox">
            <a:extLst>
              <a:ext uri="{FF2B5EF4-FFF2-40B4-BE49-F238E27FC236}">
                <a16:creationId xmlns:a16="http://schemas.microsoft.com/office/drawing/2014/main" id="{3AF8808E-ADE2-43A7-BC44-0D3E52975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837" y="4790969"/>
            <a:ext cx="6172200" cy="161242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11530B-4EC4-44EA-B1B7-9DF29847F49D}"/>
              </a:ext>
            </a:extLst>
          </p:cNvPr>
          <p:cNvCxnSpPr>
            <a:cxnSpLocks/>
            <a:stCxn id="4" idx="0"/>
            <a:endCxn id="2" idx="1"/>
          </p:cNvCxnSpPr>
          <p:nvPr/>
        </p:nvCxnSpPr>
        <p:spPr>
          <a:xfrm flipV="1">
            <a:off x="3359937" y="3272888"/>
            <a:ext cx="3071224" cy="15180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A29D2D-FCD0-4AAC-97CE-5FEC77C8586D}"/>
              </a:ext>
            </a:extLst>
          </p:cNvPr>
          <p:cNvCxnSpPr>
            <a:stCxn id="2" idx="1"/>
            <a:endCxn id="3" idx="2"/>
          </p:cNvCxnSpPr>
          <p:nvPr/>
        </p:nvCxnSpPr>
        <p:spPr>
          <a:xfrm flipH="1" flipV="1">
            <a:off x="2753902" y="2467992"/>
            <a:ext cx="3677259" cy="80489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CDB8F4-DC90-4D05-A720-0FD24977E78F}"/>
              </a:ext>
            </a:extLst>
          </p:cNvPr>
          <p:cNvSpPr txBox="1"/>
          <p:nvPr/>
        </p:nvSpPr>
        <p:spPr>
          <a:xfrm>
            <a:off x="2503217" y="4077784"/>
            <a:ext cx="226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Contributes to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D20E79-0B58-45C9-83DF-045B3BF84F82}"/>
              </a:ext>
            </a:extLst>
          </p:cNvPr>
          <p:cNvSpPr txBox="1"/>
          <p:nvPr/>
        </p:nvSpPr>
        <p:spPr>
          <a:xfrm>
            <a:off x="3869698" y="2993875"/>
            <a:ext cx="118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Is part of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BBEEC-C732-4570-BED5-4F39B60DC056}"/>
              </a:ext>
            </a:extLst>
          </p:cNvPr>
          <p:cNvSpPr txBox="1"/>
          <p:nvPr/>
        </p:nvSpPr>
        <p:spPr>
          <a:xfrm>
            <a:off x="6304340" y="6034065"/>
            <a:ext cx="744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USER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B6430-8D0B-4765-BAFD-D33BFF906F6A}"/>
              </a:ext>
            </a:extLst>
          </p:cNvPr>
          <p:cNvSpPr txBox="1"/>
          <p:nvPr/>
        </p:nvSpPr>
        <p:spPr>
          <a:xfrm>
            <a:off x="8726749" y="1300027"/>
            <a:ext cx="1883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REPOSITORY</a:t>
            </a:r>
            <a:endParaRPr lang="en-IN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4FD4F-868D-4D4F-B819-C621EEFB083B}"/>
              </a:ext>
            </a:extLst>
          </p:cNvPr>
          <p:cNvSpPr txBox="1"/>
          <p:nvPr/>
        </p:nvSpPr>
        <p:spPr>
          <a:xfrm>
            <a:off x="273837" y="2467992"/>
            <a:ext cx="1883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THEME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84583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0E22DC-7F38-4433-9829-7D2AC735B58F}"/>
              </a:ext>
            </a:extLst>
          </p:cNvPr>
          <p:cNvSpPr txBox="1"/>
          <p:nvPr/>
        </p:nvSpPr>
        <p:spPr>
          <a:xfrm>
            <a:off x="1393794" y="1353326"/>
            <a:ext cx="940441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this project we wish to obtain this data from the GitHub website.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Convert this data in a machine readable format.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Model this data as a graph database.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a graph database.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Why graphs!!!!</a:t>
            </a:r>
          </a:p>
          <a:p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CFEBF-27CD-48C3-95F0-292B782861AE}"/>
              </a:ext>
            </a:extLst>
          </p:cNvPr>
          <p:cNvSpPr txBox="1"/>
          <p:nvPr/>
        </p:nvSpPr>
        <p:spPr>
          <a:xfrm>
            <a:off x="2968840" y="290291"/>
            <a:ext cx="6716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Project objectives revisited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458816744"/>
      </p:ext>
    </p:extLst>
  </p:cSld>
  <p:clrMapOvr>
    <a:masterClrMapping/>
  </p:clrMapOvr>
</p:sld>
</file>

<file path=ppt/theme/theme1.xml><?xml version="1.0" encoding="utf-8"?>
<a:theme xmlns:a="http://schemas.openxmlformats.org/drawingml/2006/main" name="UPES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S Theme" id="{E6C955BB-78AD-4487-BD58-C034172130C1}" vid="{C7F65C73-8D50-4F93-BC91-0B304E5948C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GithubNeo4j</Template>
  <TotalTime>562</TotalTime>
  <Words>2774</Words>
  <Application>Microsoft Office PowerPoint</Application>
  <PresentationFormat>Widescreen</PresentationFormat>
  <Paragraphs>300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UPES Theme</vt:lpstr>
      <vt:lpstr>Scrapping GitHub website data and knowledge graph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Scrapping GitHub website data and knowledge graph creation</dc:title>
  <dc:creator>chandan202.alive@hotmail.com</dc:creator>
  <cp:lastModifiedBy>chandan202.alive@hotmail.com</cp:lastModifiedBy>
  <cp:revision>268</cp:revision>
  <dcterms:created xsi:type="dcterms:W3CDTF">2022-03-21T06:33:49Z</dcterms:created>
  <dcterms:modified xsi:type="dcterms:W3CDTF">2022-03-22T11:52:45Z</dcterms:modified>
</cp:coreProperties>
</file>